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2"/>
  </p:notesMasterIdLst>
  <p:sldIdLst>
    <p:sldId id="257" r:id="rId2"/>
    <p:sldId id="262" r:id="rId3"/>
    <p:sldId id="289" r:id="rId4"/>
    <p:sldId id="290" r:id="rId5"/>
    <p:sldId id="291" r:id="rId6"/>
    <p:sldId id="295" r:id="rId7"/>
    <p:sldId id="274" r:id="rId8"/>
    <p:sldId id="280" r:id="rId9"/>
    <p:sldId id="278" r:id="rId10"/>
    <p:sldId id="285" r:id="rId11"/>
    <p:sldId id="304" r:id="rId12"/>
    <p:sldId id="279" r:id="rId13"/>
    <p:sldId id="296" r:id="rId14"/>
    <p:sldId id="297" r:id="rId15"/>
    <p:sldId id="293" r:id="rId16"/>
    <p:sldId id="268" r:id="rId17"/>
    <p:sldId id="292" r:id="rId18"/>
    <p:sldId id="305" r:id="rId19"/>
    <p:sldId id="298" r:id="rId20"/>
    <p:sldId id="306" r:id="rId21"/>
    <p:sldId id="299" r:id="rId22"/>
    <p:sldId id="263" r:id="rId23"/>
    <p:sldId id="307" r:id="rId24"/>
    <p:sldId id="300" r:id="rId25"/>
    <p:sldId id="308" r:id="rId26"/>
    <p:sldId id="277" r:id="rId27"/>
    <p:sldId id="317" r:id="rId28"/>
    <p:sldId id="309" r:id="rId29"/>
    <p:sldId id="310" r:id="rId30"/>
    <p:sldId id="271" r:id="rId31"/>
    <p:sldId id="311" r:id="rId32"/>
    <p:sldId id="312" r:id="rId33"/>
    <p:sldId id="301" r:id="rId34"/>
    <p:sldId id="313" r:id="rId35"/>
    <p:sldId id="314" r:id="rId36"/>
    <p:sldId id="302" r:id="rId37"/>
    <p:sldId id="315" r:id="rId38"/>
    <p:sldId id="303" r:id="rId39"/>
    <p:sldId id="316" r:id="rId40"/>
    <p:sldId id="261" r:id="rId41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CC0099"/>
    <a:srgbClr val="FF0000"/>
    <a:srgbClr val="FF66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898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582BCE-4A1B-4215-A22D-D3B76E640813}" type="doc">
      <dgm:prSet loTypeId="urn:microsoft.com/office/officeart/2005/8/layout/hProcess9" loCatId="process" qsTypeId="urn:microsoft.com/office/officeart/2005/8/quickstyle/simple1" qsCatId="simple" csTypeId="urn:microsoft.com/office/officeart/2005/8/colors/accent4_4" csCatId="accent4" phldr="1"/>
      <dgm:spPr/>
    </dgm:pt>
    <dgm:pt modelId="{9D41900A-8691-415E-B4F5-657D02C7BFDC}">
      <dgm:prSet phldrT="[Metin]"/>
      <dgm:spPr>
        <a:solidFill>
          <a:srgbClr val="FF0066"/>
        </a:solidFill>
      </dgm:spPr>
      <dgm:t>
        <a:bodyPr/>
        <a:lstStyle/>
        <a:p>
          <a:r>
            <a:rPr lang="tr-TR" b="1" dirty="0">
              <a:latin typeface="Calibri" panose="020F0502020204030204" pitchFamily="34" charset="0"/>
              <a:cs typeface="Calibri" panose="020F0502020204030204" pitchFamily="34" charset="0"/>
            </a:rPr>
            <a:t>Ortak amaçlar ve ortak plan </a:t>
          </a:r>
          <a:endParaRPr lang="tr-TR" b="1" dirty="0"/>
        </a:p>
      </dgm:t>
    </dgm:pt>
    <dgm:pt modelId="{3498AC7E-3AB7-4786-BD38-CDD09CCBA7BD}" type="parTrans" cxnId="{075B3C77-8DD1-4FFE-B420-66B3C23CF406}">
      <dgm:prSet/>
      <dgm:spPr/>
      <dgm:t>
        <a:bodyPr/>
        <a:lstStyle/>
        <a:p>
          <a:endParaRPr lang="tr-TR"/>
        </a:p>
      </dgm:t>
    </dgm:pt>
    <dgm:pt modelId="{76B57F7F-2B7A-4485-BDBB-6531C90969D4}" type="sibTrans" cxnId="{075B3C77-8DD1-4FFE-B420-66B3C23CF406}">
      <dgm:prSet/>
      <dgm:spPr/>
      <dgm:t>
        <a:bodyPr/>
        <a:lstStyle/>
        <a:p>
          <a:endParaRPr lang="tr-TR"/>
        </a:p>
      </dgm:t>
    </dgm:pt>
    <dgm:pt modelId="{A73A3088-25E4-435C-AC05-1BAFCE552478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tr-TR" b="1" dirty="0">
              <a:latin typeface="Calibri" panose="020F0502020204030204" pitchFamily="34" charset="0"/>
              <a:cs typeface="Calibri" panose="020F0502020204030204" pitchFamily="34" charset="0"/>
            </a:rPr>
            <a:t>Proje bitirilmiş veya en son aşamada olması</a:t>
          </a:r>
        </a:p>
      </dgm:t>
    </dgm:pt>
    <dgm:pt modelId="{E929AC5C-0D04-4CA3-A6FB-76328BCCD0B4}" type="parTrans" cxnId="{DE509382-4100-47AC-A8E0-E153FD9A5D37}">
      <dgm:prSet/>
      <dgm:spPr/>
      <dgm:t>
        <a:bodyPr/>
        <a:lstStyle/>
        <a:p>
          <a:endParaRPr lang="tr-TR"/>
        </a:p>
      </dgm:t>
    </dgm:pt>
    <dgm:pt modelId="{7D0080BB-A4B5-4895-86A0-60185A5430F0}" type="sibTrans" cxnId="{DE509382-4100-47AC-A8E0-E153FD9A5D37}">
      <dgm:prSet/>
      <dgm:spPr/>
      <dgm:t>
        <a:bodyPr/>
        <a:lstStyle/>
        <a:p>
          <a:endParaRPr lang="tr-TR"/>
        </a:p>
      </dgm:t>
    </dgm:pt>
    <dgm:pt modelId="{E7D449E8-13B6-45A4-AD29-8EADF3C17988}">
      <dgm:prSet/>
      <dgm:spPr>
        <a:solidFill>
          <a:srgbClr val="FF0066"/>
        </a:solidFill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r>
            <a:rPr lang="tr-TR" b="1" dirty="0">
              <a:latin typeface="Calibri" panose="020F0502020204030204" pitchFamily="34" charset="0"/>
              <a:cs typeface="Calibri" panose="020F0502020204030204" pitchFamily="34" charset="0"/>
            </a:rPr>
            <a:t>Öğretmenin katkısı</a:t>
          </a:r>
        </a:p>
      </dgm:t>
    </dgm:pt>
    <dgm:pt modelId="{4A000EF4-0B0E-441A-BA57-B8C8B2BB7C8E}" type="parTrans" cxnId="{A2671C1D-F40B-4FDD-8E16-BA6590797149}">
      <dgm:prSet/>
      <dgm:spPr/>
      <dgm:t>
        <a:bodyPr/>
        <a:lstStyle/>
        <a:p>
          <a:endParaRPr lang="tr-TR"/>
        </a:p>
      </dgm:t>
    </dgm:pt>
    <dgm:pt modelId="{0156DAE2-8058-45E7-9B1A-28DD7742CD6B}" type="sibTrans" cxnId="{A2671C1D-F40B-4FDD-8E16-BA6590797149}">
      <dgm:prSet/>
      <dgm:spPr/>
      <dgm:t>
        <a:bodyPr/>
        <a:lstStyle/>
        <a:p>
          <a:endParaRPr lang="tr-TR"/>
        </a:p>
      </dgm:t>
    </dgm:pt>
    <dgm:pt modelId="{B942EB25-077A-452D-8208-91B904AAA487}">
      <dgm:prSet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r>
            <a:rPr lang="tr-TR" b="1" dirty="0">
              <a:latin typeface="Calibri" panose="020F0502020204030204" pitchFamily="34" charset="0"/>
              <a:cs typeface="Calibri" panose="020F0502020204030204" pitchFamily="34" charset="0"/>
            </a:rPr>
            <a:t>Ortaklar arasında işbirliğiyle oluşturulmuş  görünür ürünler/sonuçlar</a:t>
          </a:r>
        </a:p>
      </dgm:t>
    </dgm:pt>
    <dgm:pt modelId="{641F14C5-A232-4AFA-906B-FECD60A1ECE2}" type="parTrans" cxnId="{09D20D49-7F55-47B2-8354-575153DB6431}">
      <dgm:prSet/>
      <dgm:spPr/>
      <dgm:t>
        <a:bodyPr/>
        <a:lstStyle/>
        <a:p>
          <a:endParaRPr lang="tr-TR"/>
        </a:p>
      </dgm:t>
    </dgm:pt>
    <dgm:pt modelId="{46C04E98-6832-43B4-BFCA-2F906C76D7BA}" type="sibTrans" cxnId="{09D20D49-7F55-47B2-8354-575153DB6431}">
      <dgm:prSet/>
      <dgm:spPr/>
      <dgm:t>
        <a:bodyPr/>
        <a:lstStyle/>
        <a:p>
          <a:endParaRPr lang="tr-TR"/>
        </a:p>
      </dgm:t>
    </dgm:pt>
    <dgm:pt modelId="{74E6C186-4C30-4039-B0D2-2A296ACFC4C0}">
      <dgm:prSet/>
      <dgm:spPr>
        <a:solidFill>
          <a:srgbClr val="FF0066"/>
        </a:solidFill>
      </dgm:spPr>
      <dgm:t>
        <a:bodyPr/>
        <a:lstStyle/>
        <a:p>
          <a:r>
            <a:rPr lang="tr-TR" b="1" dirty="0">
              <a:latin typeface="Calibri" panose="020F0502020204030204" pitchFamily="34" charset="0"/>
              <a:cs typeface="Calibri" panose="020F0502020204030204" pitchFamily="34" charset="0"/>
            </a:rPr>
            <a:t>Telif hakkı ve </a:t>
          </a:r>
        </a:p>
        <a:p>
          <a:r>
            <a:rPr lang="tr-TR" b="1" dirty="0">
              <a:latin typeface="Calibri" panose="020F0502020204030204" pitchFamily="34" charset="0"/>
              <a:cs typeface="Calibri" panose="020F0502020204030204" pitchFamily="34" charset="0"/>
            </a:rPr>
            <a:t>e-güvenlik konularında farkındalık</a:t>
          </a:r>
          <a:endParaRPr lang="tr-TR" b="1" dirty="0"/>
        </a:p>
      </dgm:t>
    </dgm:pt>
    <dgm:pt modelId="{60B47446-5254-4D04-A0F8-55A4828D34CB}" type="parTrans" cxnId="{CDE90392-61AA-450A-8E8F-95112C493B0B}">
      <dgm:prSet/>
      <dgm:spPr/>
      <dgm:t>
        <a:bodyPr/>
        <a:lstStyle/>
        <a:p>
          <a:endParaRPr lang="tr-TR"/>
        </a:p>
      </dgm:t>
    </dgm:pt>
    <dgm:pt modelId="{FE4E4362-657A-46B8-BC29-2CB47CFDA766}" type="sibTrans" cxnId="{CDE90392-61AA-450A-8E8F-95112C493B0B}">
      <dgm:prSet/>
      <dgm:spPr/>
      <dgm:t>
        <a:bodyPr/>
        <a:lstStyle/>
        <a:p>
          <a:endParaRPr lang="tr-TR"/>
        </a:p>
      </dgm:t>
    </dgm:pt>
    <dgm:pt modelId="{91ECD010-A480-4D7E-A9B3-7C98D36AB130}" type="pres">
      <dgm:prSet presAssocID="{01582BCE-4A1B-4215-A22D-D3B76E640813}" presName="CompostProcess" presStyleCnt="0">
        <dgm:presLayoutVars>
          <dgm:dir/>
          <dgm:resizeHandles val="exact"/>
        </dgm:presLayoutVars>
      </dgm:prSet>
      <dgm:spPr/>
    </dgm:pt>
    <dgm:pt modelId="{2CC77281-FB52-4CD5-B47B-B7751A48713A}" type="pres">
      <dgm:prSet presAssocID="{01582BCE-4A1B-4215-A22D-D3B76E640813}" presName="arrow" presStyleLbl="bgShp" presStyleIdx="0" presStyleCnt="1" custLinFactNeighborX="-3188" custLinFactNeighborY="13281"/>
      <dgm:spPr/>
    </dgm:pt>
    <dgm:pt modelId="{758A2427-D85A-4457-8657-1DF7F76494D5}" type="pres">
      <dgm:prSet presAssocID="{01582BCE-4A1B-4215-A22D-D3B76E640813}" presName="linearProcess" presStyleCnt="0"/>
      <dgm:spPr/>
    </dgm:pt>
    <dgm:pt modelId="{9486B150-3FFE-4B47-A54C-B0986A61D906}" type="pres">
      <dgm:prSet presAssocID="{9D41900A-8691-415E-B4F5-657D02C7BFDC}" presName="textNode" presStyleLbl="node1" presStyleIdx="0" presStyleCnt="5">
        <dgm:presLayoutVars>
          <dgm:bulletEnabled val="1"/>
        </dgm:presLayoutVars>
      </dgm:prSet>
      <dgm:spPr/>
    </dgm:pt>
    <dgm:pt modelId="{8EC9C749-9847-4BEC-8245-7C567BAF07D8}" type="pres">
      <dgm:prSet presAssocID="{76B57F7F-2B7A-4485-BDBB-6531C90969D4}" presName="sibTrans" presStyleCnt="0"/>
      <dgm:spPr/>
    </dgm:pt>
    <dgm:pt modelId="{D6359CD8-E31A-41AC-BD33-A8F52F5E87DC}" type="pres">
      <dgm:prSet presAssocID="{A73A3088-25E4-435C-AC05-1BAFCE552478}" presName="textNode" presStyleLbl="node1" presStyleIdx="1" presStyleCnt="5">
        <dgm:presLayoutVars>
          <dgm:bulletEnabled val="1"/>
        </dgm:presLayoutVars>
      </dgm:prSet>
      <dgm:spPr/>
    </dgm:pt>
    <dgm:pt modelId="{AEC8809B-598D-49C7-BCC5-BE8A87486C82}" type="pres">
      <dgm:prSet presAssocID="{7D0080BB-A4B5-4895-86A0-60185A5430F0}" presName="sibTrans" presStyleCnt="0"/>
      <dgm:spPr/>
    </dgm:pt>
    <dgm:pt modelId="{134AB25C-DE14-47B1-9A3C-9D718FDE15E7}" type="pres">
      <dgm:prSet presAssocID="{E7D449E8-13B6-45A4-AD29-8EADF3C17988}" presName="textNode" presStyleLbl="node1" presStyleIdx="2" presStyleCnt="5">
        <dgm:presLayoutVars>
          <dgm:bulletEnabled val="1"/>
        </dgm:presLayoutVars>
      </dgm:prSet>
      <dgm:spPr/>
    </dgm:pt>
    <dgm:pt modelId="{D5D45B05-F255-48B6-B6B9-C6EEBAC9C120}" type="pres">
      <dgm:prSet presAssocID="{0156DAE2-8058-45E7-9B1A-28DD7742CD6B}" presName="sibTrans" presStyleCnt="0"/>
      <dgm:spPr/>
    </dgm:pt>
    <dgm:pt modelId="{F180FEAD-9903-4E69-8F3B-7FA007E6955E}" type="pres">
      <dgm:prSet presAssocID="{B942EB25-077A-452D-8208-91B904AAA487}" presName="textNode" presStyleLbl="node1" presStyleIdx="3" presStyleCnt="5">
        <dgm:presLayoutVars>
          <dgm:bulletEnabled val="1"/>
        </dgm:presLayoutVars>
      </dgm:prSet>
      <dgm:spPr/>
    </dgm:pt>
    <dgm:pt modelId="{5E3E7DBD-0481-4F35-B42D-0200E2D85CDC}" type="pres">
      <dgm:prSet presAssocID="{46C04E98-6832-43B4-BFCA-2F906C76D7BA}" presName="sibTrans" presStyleCnt="0"/>
      <dgm:spPr/>
    </dgm:pt>
    <dgm:pt modelId="{82C23968-10A5-4001-B3EC-888A890C850E}" type="pres">
      <dgm:prSet presAssocID="{74E6C186-4C30-4039-B0D2-2A296ACFC4C0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A2671C1D-F40B-4FDD-8E16-BA6590797149}" srcId="{01582BCE-4A1B-4215-A22D-D3B76E640813}" destId="{E7D449E8-13B6-45A4-AD29-8EADF3C17988}" srcOrd="2" destOrd="0" parTransId="{4A000EF4-0B0E-441A-BA57-B8C8B2BB7C8E}" sibTransId="{0156DAE2-8058-45E7-9B1A-28DD7742CD6B}"/>
    <dgm:cxn modelId="{CE03201F-174D-4B99-B8C1-C34B4F17210D}" type="presOf" srcId="{9D41900A-8691-415E-B4F5-657D02C7BFDC}" destId="{9486B150-3FFE-4B47-A54C-B0986A61D906}" srcOrd="0" destOrd="0" presId="urn:microsoft.com/office/officeart/2005/8/layout/hProcess9"/>
    <dgm:cxn modelId="{D1D4DA21-F2B7-465C-988E-189C375C41EE}" type="presOf" srcId="{A73A3088-25E4-435C-AC05-1BAFCE552478}" destId="{D6359CD8-E31A-41AC-BD33-A8F52F5E87DC}" srcOrd="0" destOrd="0" presId="urn:microsoft.com/office/officeart/2005/8/layout/hProcess9"/>
    <dgm:cxn modelId="{09D20D49-7F55-47B2-8354-575153DB6431}" srcId="{01582BCE-4A1B-4215-A22D-D3B76E640813}" destId="{B942EB25-077A-452D-8208-91B904AAA487}" srcOrd="3" destOrd="0" parTransId="{641F14C5-A232-4AFA-906B-FECD60A1ECE2}" sibTransId="{46C04E98-6832-43B4-BFCA-2F906C76D7BA}"/>
    <dgm:cxn modelId="{30A0244F-70E9-4A80-98A0-D3427DBBB012}" type="presOf" srcId="{E7D449E8-13B6-45A4-AD29-8EADF3C17988}" destId="{134AB25C-DE14-47B1-9A3C-9D718FDE15E7}" srcOrd="0" destOrd="0" presId="urn:microsoft.com/office/officeart/2005/8/layout/hProcess9"/>
    <dgm:cxn modelId="{075B3C77-8DD1-4FFE-B420-66B3C23CF406}" srcId="{01582BCE-4A1B-4215-A22D-D3B76E640813}" destId="{9D41900A-8691-415E-B4F5-657D02C7BFDC}" srcOrd="0" destOrd="0" parTransId="{3498AC7E-3AB7-4786-BD38-CDD09CCBA7BD}" sibTransId="{76B57F7F-2B7A-4485-BDBB-6531C90969D4}"/>
    <dgm:cxn modelId="{DE509382-4100-47AC-A8E0-E153FD9A5D37}" srcId="{01582BCE-4A1B-4215-A22D-D3B76E640813}" destId="{A73A3088-25E4-435C-AC05-1BAFCE552478}" srcOrd="1" destOrd="0" parTransId="{E929AC5C-0D04-4CA3-A6FB-76328BCCD0B4}" sibTransId="{7D0080BB-A4B5-4895-86A0-60185A5430F0}"/>
    <dgm:cxn modelId="{CDE90392-61AA-450A-8E8F-95112C493B0B}" srcId="{01582BCE-4A1B-4215-A22D-D3B76E640813}" destId="{74E6C186-4C30-4039-B0D2-2A296ACFC4C0}" srcOrd="4" destOrd="0" parTransId="{60B47446-5254-4D04-A0F8-55A4828D34CB}" sibTransId="{FE4E4362-657A-46B8-BC29-2CB47CFDA766}"/>
    <dgm:cxn modelId="{65A0B897-56F0-4CE4-B02C-635D35F125E5}" type="presOf" srcId="{B942EB25-077A-452D-8208-91B904AAA487}" destId="{F180FEAD-9903-4E69-8F3B-7FA007E6955E}" srcOrd="0" destOrd="0" presId="urn:microsoft.com/office/officeart/2005/8/layout/hProcess9"/>
    <dgm:cxn modelId="{35941FA4-3604-4A31-AF9A-C74D013A528D}" type="presOf" srcId="{01582BCE-4A1B-4215-A22D-D3B76E640813}" destId="{91ECD010-A480-4D7E-A9B3-7C98D36AB130}" srcOrd="0" destOrd="0" presId="urn:microsoft.com/office/officeart/2005/8/layout/hProcess9"/>
    <dgm:cxn modelId="{38A827DD-7B08-435B-915F-83B670773104}" type="presOf" srcId="{74E6C186-4C30-4039-B0D2-2A296ACFC4C0}" destId="{82C23968-10A5-4001-B3EC-888A890C850E}" srcOrd="0" destOrd="0" presId="urn:microsoft.com/office/officeart/2005/8/layout/hProcess9"/>
    <dgm:cxn modelId="{CAEFEDEC-924F-44FA-AF41-6C31B02227CA}" type="presParOf" srcId="{91ECD010-A480-4D7E-A9B3-7C98D36AB130}" destId="{2CC77281-FB52-4CD5-B47B-B7751A48713A}" srcOrd="0" destOrd="0" presId="urn:microsoft.com/office/officeart/2005/8/layout/hProcess9"/>
    <dgm:cxn modelId="{FC4EFAFF-E3A9-4799-902B-D810A2CBF47F}" type="presParOf" srcId="{91ECD010-A480-4D7E-A9B3-7C98D36AB130}" destId="{758A2427-D85A-4457-8657-1DF7F76494D5}" srcOrd="1" destOrd="0" presId="urn:microsoft.com/office/officeart/2005/8/layout/hProcess9"/>
    <dgm:cxn modelId="{A95AB90A-EEAE-432A-BE97-D49D98C48A24}" type="presParOf" srcId="{758A2427-D85A-4457-8657-1DF7F76494D5}" destId="{9486B150-3FFE-4B47-A54C-B0986A61D906}" srcOrd="0" destOrd="0" presId="urn:microsoft.com/office/officeart/2005/8/layout/hProcess9"/>
    <dgm:cxn modelId="{6B8354D2-6F35-46F1-9349-2C7EE1320285}" type="presParOf" srcId="{758A2427-D85A-4457-8657-1DF7F76494D5}" destId="{8EC9C749-9847-4BEC-8245-7C567BAF07D8}" srcOrd="1" destOrd="0" presId="urn:microsoft.com/office/officeart/2005/8/layout/hProcess9"/>
    <dgm:cxn modelId="{F34C15EE-8257-45BC-838F-31BE66979D54}" type="presParOf" srcId="{758A2427-D85A-4457-8657-1DF7F76494D5}" destId="{D6359CD8-E31A-41AC-BD33-A8F52F5E87DC}" srcOrd="2" destOrd="0" presId="urn:microsoft.com/office/officeart/2005/8/layout/hProcess9"/>
    <dgm:cxn modelId="{428B7FCE-E2B2-4BF6-9DF1-88E490C410C4}" type="presParOf" srcId="{758A2427-D85A-4457-8657-1DF7F76494D5}" destId="{AEC8809B-598D-49C7-BCC5-BE8A87486C82}" srcOrd="3" destOrd="0" presId="urn:microsoft.com/office/officeart/2005/8/layout/hProcess9"/>
    <dgm:cxn modelId="{667BA79C-786E-467D-A002-9CAEDA7EC102}" type="presParOf" srcId="{758A2427-D85A-4457-8657-1DF7F76494D5}" destId="{134AB25C-DE14-47B1-9A3C-9D718FDE15E7}" srcOrd="4" destOrd="0" presId="urn:microsoft.com/office/officeart/2005/8/layout/hProcess9"/>
    <dgm:cxn modelId="{F3FEB2CD-3C0B-4047-86F5-90FC1E437586}" type="presParOf" srcId="{758A2427-D85A-4457-8657-1DF7F76494D5}" destId="{D5D45B05-F255-48B6-B6B9-C6EEBAC9C120}" srcOrd="5" destOrd="0" presId="urn:microsoft.com/office/officeart/2005/8/layout/hProcess9"/>
    <dgm:cxn modelId="{6EC5E9EA-831C-46C6-9BAF-39082932A076}" type="presParOf" srcId="{758A2427-D85A-4457-8657-1DF7F76494D5}" destId="{F180FEAD-9903-4E69-8F3B-7FA007E6955E}" srcOrd="6" destOrd="0" presId="urn:microsoft.com/office/officeart/2005/8/layout/hProcess9"/>
    <dgm:cxn modelId="{1FCD0705-6CF9-4C30-8DA9-62A7B2A673DA}" type="presParOf" srcId="{758A2427-D85A-4457-8657-1DF7F76494D5}" destId="{5E3E7DBD-0481-4F35-B42D-0200E2D85CDC}" srcOrd="7" destOrd="0" presId="urn:microsoft.com/office/officeart/2005/8/layout/hProcess9"/>
    <dgm:cxn modelId="{C1247DAB-8F47-42A7-88A6-98342DE45424}" type="presParOf" srcId="{758A2427-D85A-4457-8657-1DF7F76494D5}" destId="{82C23968-10A5-4001-B3EC-888A890C850E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C77281-FB52-4CD5-B47B-B7751A48713A}">
      <dsp:nvSpPr>
        <dsp:cNvPr id="0" name=""/>
        <dsp:cNvSpPr/>
      </dsp:nvSpPr>
      <dsp:spPr>
        <a:xfrm>
          <a:off x="408011" y="0"/>
          <a:ext cx="7239987" cy="4763930"/>
        </a:xfrm>
        <a:prstGeom prst="rightArrow">
          <a:avLst/>
        </a:prstGeom>
        <a:solidFill>
          <a:schemeClr val="accent4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86B150-3FFE-4B47-A54C-B0986A61D906}">
      <dsp:nvSpPr>
        <dsp:cNvPr id="0" name=""/>
        <dsp:cNvSpPr/>
      </dsp:nvSpPr>
      <dsp:spPr>
        <a:xfrm>
          <a:off x="3743" y="1429179"/>
          <a:ext cx="1636566" cy="1905572"/>
        </a:xfrm>
        <a:prstGeom prst="roundRect">
          <a:avLst/>
        </a:prstGeom>
        <a:solidFill>
          <a:srgbClr val="FF00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Ortak amaçlar ve ortak plan </a:t>
          </a:r>
          <a:endParaRPr lang="tr-TR" sz="1500" b="1" kern="1200" dirty="0"/>
        </a:p>
      </dsp:txBody>
      <dsp:txXfrm>
        <a:off x="83634" y="1509070"/>
        <a:ext cx="1476784" cy="1745790"/>
      </dsp:txXfrm>
    </dsp:sp>
    <dsp:sp modelId="{D6359CD8-E31A-41AC-BD33-A8F52F5E87DC}">
      <dsp:nvSpPr>
        <dsp:cNvPr id="0" name=""/>
        <dsp:cNvSpPr/>
      </dsp:nvSpPr>
      <dsp:spPr>
        <a:xfrm>
          <a:off x="1722137" y="1429179"/>
          <a:ext cx="1636566" cy="1905572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Proje bitirilmiş veya en son aşamada olması</a:t>
          </a:r>
        </a:p>
      </dsp:txBody>
      <dsp:txXfrm>
        <a:off x="1802028" y="1509070"/>
        <a:ext cx="1476784" cy="1745790"/>
      </dsp:txXfrm>
    </dsp:sp>
    <dsp:sp modelId="{134AB25C-DE14-47B1-9A3C-9D718FDE15E7}">
      <dsp:nvSpPr>
        <dsp:cNvPr id="0" name=""/>
        <dsp:cNvSpPr/>
      </dsp:nvSpPr>
      <dsp:spPr>
        <a:xfrm>
          <a:off x="3440532" y="1429179"/>
          <a:ext cx="1636566" cy="1905572"/>
        </a:xfrm>
        <a:prstGeom prst="roundRect">
          <a:avLst/>
        </a:prstGeom>
        <a:solidFill>
          <a:srgbClr val="FF0066"/>
        </a:solidFill>
        <a:ln w="12700" cap="flat" cmpd="sng" algn="ctr">
          <a:solidFill>
            <a:schemeClr val="accent1">
              <a:lumMod val="60000"/>
              <a:lumOff val="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Öğretmenin katkısı</a:t>
          </a:r>
        </a:p>
      </dsp:txBody>
      <dsp:txXfrm>
        <a:off x="3520423" y="1509070"/>
        <a:ext cx="1476784" cy="1745790"/>
      </dsp:txXfrm>
    </dsp:sp>
    <dsp:sp modelId="{F180FEAD-9903-4E69-8F3B-7FA007E6955E}">
      <dsp:nvSpPr>
        <dsp:cNvPr id="0" name=""/>
        <dsp:cNvSpPr/>
      </dsp:nvSpPr>
      <dsp:spPr>
        <a:xfrm>
          <a:off x="5158927" y="1429179"/>
          <a:ext cx="1636566" cy="1905572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lumMod val="60000"/>
              <a:lumOff val="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Ortaklar arasında işbirliğiyle oluşturulmuş  görünür ürünler/sonuçlar</a:t>
          </a:r>
        </a:p>
      </dsp:txBody>
      <dsp:txXfrm>
        <a:off x="5238818" y="1509070"/>
        <a:ext cx="1476784" cy="1745790"/>
      </dsp:txXfrm>
    </dsp:sp>
    <dsp:sp modelId="{82C23968-10A5-4001-B3EC-888A890C850E}">
      <dsp:nvSpPr>
        <dsp:cNvPr id="0" name=""/>
        <dsp:cNvSpPr/>
      </dsp:nvSpPr>
      <dsp:spPr>
        <a:xfrm>
          <a:off x="6877322" y="1429179"/>
          <a:ext cx="1636566" cy="1905572"/>
        </a:xfrm>
        <a:prstGeom prst="roundRect">
          <a:avLst/>
        </a:prstGeom>
        <a:solidFill>
          <a:srgbClr val="FF00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Telif hakkı ve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e-güvenlik konularında farkındalık</a:t>
          </a:r>
          <a:endParaRPr lang="tr-TR" sz="1500" b="1" kern="1200" dirty="0"/>
        </a:p>
      </dsp:txBody>
      <dsp:txXfrm>
        <a:off x="6957213" y="1509070"/>
        <a:ext cx="1476784" cy="17457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FEB8D0-76B4-4406-AE70-EF5150C58FA2}" type="datetimeFigureOut">
              <a:rPr lang="tr-TR" smtClean="0"/>
              <a:t>16.04.2022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C68559-803D-4286-AFC8-3EB73625F64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00461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hape 87"/>
          <p:cNvSpPr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noFill/>
        </p:spPr>
        <p:txBody>
          <a:bodyPr wrap="square" lIns="91425" tIns="91425" rIns="91425" bIns="91425" numCol="1" anchor="ctr" anchorCtr="0" compatLnSpc="1"/>
          <a:lstStyle/>
          <a:p>
            <a:pPr eaLnBrk="1" hangingPunct="1">
              <a:spcBef>
                <a:spcPct val="0"/>
              </a:spcBef>
            </a:pPr>
            <a:endParaRPr lang="tr-TR"/>
          </a:p>
        </p:txBody>
      </p:sp>
      <p:sp>
        <p:nvSpPr>
          <p:cNvPr id="25603" name="Shape 88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68313" y="1196975"/>
            <a:ext cx="8207375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69900" y="2422525"/>
            <a:ext cx="8212138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3671C9BC-D587-4143-A6AB-8E68AC8B97E1}" type="datetimeFigureOut">
              <a:rPr lang="tr-TR" smtClean="0"/>
              <a:t>16.04.2022</a:t>
            </a:fld>
            <a:endParaRPr lang="tr-TR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F1DCB4D-7704-4DCA-AE9D-0517E41578B7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C9BC-D587-4143-A6AB-8E68AC8B97E1}" type="datetimeFigureOut">
              <a:rPr lang="tr-TR" smtClean="0"/>
              <a:t>16.04.2022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DCB4D-7704-4DCA-AE9D-0517E41578B7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C9BC-D587-4143-A6AB-8E68AC8B97E1}" type="datetimeFigureOut">
              <a:rPr lang="tr-TR" smtClean="0"/>
              <a:t>16.04.2022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DCB4D-7704-4DCA-AE9D-0517E41578B7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74750"/>
            <a:ext cx="40386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74750"/>
            <a:ext cx="40386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C9BC-D587-4143-A6AB-8E68AC8B97E1}" type="datetimeFigureOut">
              <a:rPr lang="tr-TR" smtClean="0"/>
              <a:t>16.04.2022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DCB4D-7704-4DCA-AE9D-0517E41578B7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C9BC-D587-4143-A6AB-8E68AC8B97E1}" type="datetimeFigureOut">
              <a:rPr lang="tr-TR" smtClean="0"/>
              <a:t>16.04.2022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DCB4D-7704-4DCA-AE9D-0517E41578B7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C9BC-D587-4143-A6AB-8E68AC8B97E1}" type="datetimeFigureOut">
              <a:rPr lang="tr-TR" smtClean="0"/>
              <a:t>16.04.2022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DCB4D-7704-4DCA-AE9D-0517E41578B7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C9BC-D587-4143-A6AB-8E68AC8B97E1}" type="datetimeFigureOut">
              <a:rPr lang="tr-TR" smtClean="0"/>
              <a:t>16.04.2022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DCB4D-7704-4DCA-AE9D-0517E41578B7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C9BC-D587-4143-A6AB-8E68AC8B97E1}" type="datetimeFigureOut">
              <a:rPr lang="tr-TR" smtClean="0"/>
              <a:t>16.04.2022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DCB4D-7704-4DCA-AE9D-0517E41578B7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C9BC-D587-4143-A6AB-8E68AC8B97E1}" type="datetimeFigureOut">
              <a:rPr lang="tr-TR" smtClean="0"/>
              <a:t>16.04.2022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DCB4D-7704-4DCA-AE9D-0517E41578B7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C9BC-D587-4143-A6AB-8E68AC8B97E1}" type="datetimeFigureOut">
              <a:rPr lang="tr-TR" smtClean="0"/>
              <a:t>16.04.2022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DCB4D-7704-4DCA-AE9D-0517E41578B7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59372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59372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C9BC-D587-4143-A6AB-8E68AC8B97E1}" type="datetimeFigureOut">
              <a:rPr lang="tr-TR" smtClean="0"/>
              <a:t>16.04.2022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DCB4D-7704-4DCA-AE9D-0517E41578B7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5826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457200" y="1174750"/>
            <a:ext cx="82296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3671C9BC-D587-4143-A6AB-8E68AC8B97E1}" type="datetimeFigureOut">
              <a:rPr lang="tr-TR" smtClean="0"/>
              <a:t>16.04.2022</a:t>
            </a:fld>
            <a:endParaRPr lang="tr-T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tr-TR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7F1DCB4D-7704-4DCA-AE9D-0517E41578B7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tretwinning@gmail.com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twinspace.etwinning.net/91097/pages/page/830624" TargetMode="External"/><Relationship Id="rId3" Type="http://schemas.openxmlformats.org/officeDocument/2006/relationships/hyperlink" Target="https://padlet.com/esragezeren/srwg2tbnhyuo" TargetMode="External"/><Relationship Id="rId7" Type="http://schemas.openxmlformats.org/officeDocument/2006/relationships/hyperlink" Target="https://twinspace.etwinning.net/91097/pages/page/830861" TargetMode="External"/><Relationship Id="rId12" Type="http://schemas.openxmlformats.org/officeDocument/2006/relationships/image" Target="../media/image5.png"/><Relationship Id="rId2" Type="http://schemas.openxmlformats.org/officeDocument/2006/relationships/hyperlink" Target="https://twinspace.etwinning.net/91097/hom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defter.gen.al/d/esrasariahmet/" TargetMode="External"/><Relationship Id="rId11" Type="http://schemas.openxmlformats.org/officeDocument/2006/relationships/hyperlink" Target="https://twinspace.etwinning.net/91097/pages/page/677054" TargetMode="External"/><Relationship Id="rId5" Type="http://schemas.openxmlformats.org/officeDocument/2006/relationships/hyperlink" Target="https://twinspace.etwinning.net/91097/pages/page/659737" TargetMode="External"/><Relationship Id="rId10" Type="http://schemas.openxmlformats.org/officeDocument/2006/relationships/hyperlink" Target="https://twinspace.etwinning.net/91097/pages/page/854362" TargetMode="External"/><Relationship Id="rId4" Type="http://schemas.openxmlformats.org/officeDocument/2006/relationships/hyperlink" Target="https://esrasariahmet5.blogspot.com/" TargetMode="External"/><Relationship Id="rId9" Type="http://schemas.openxmlformats.org/officeDocument/2006/relationships/hyperlink" Target="https://twinspace.etwinning.net/91097/pages/page/840241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twinspace.etwinning.net/91097/pages/page/664146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s://twinspace.etwinning.net/91097/pages/page/666505" TargetMode="External"/><Relationship Id="rId3" Type="http://schemas.openxmlformats.org/officeDocument/2006/relationships/hyperlink" Target="https://twinspace.etwinning.net/91097/pages/page/660092" TargetMode="External"/><Relationship Id="rId7" Type="http://schemas.openxmlformats.org/officeDocument/2006/relationships/hyperlink" Target="https://twinspace.etwinning.net/91097/pages/page/662927" TargetMode="External"/><Relationship Id="rId12" Type="http://schemas.openxmlformats.org/officeDocument/2006/relationships/hyperlink" Target="https://twinspace.etwinning.net/91097/pages/page/854362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winspace.etwinning.net/91097/pages/page/749660" TargetMode="External"/><Relationship Id="rId11" Type="http://schemas.openxmlformats.org/officeDocument/2006/relationships/hyperlink" Target="https://twinspace.etwinning.net/91097/pages/page/840241" TargetMode="External"/><Relationship Id="rId5" Type="http://schemas.openxmlformats.org/officeDocument/2006/relationships/hyperlink" Target="https://twinspace.etwinning.net/91097/pages/page/659725" TargetMode="External"/><Relationship Id="rId10" Type="http://schemas.openxmlformats.org/officeDocument/2006/relationships/hyperlink" Target="https://twinspace.etwinning.net/91097/pages/page/666512" TargetMode="External"/><Relationship Id="rId4" Type="http://schemas.openxmlformats.org/officeDocument/2006/relationships/hyperlink" Target="https://twinspace.etwinning.net/91097/forum" TargetMode="External"/><Relationship Id="rId9" Type="http://schemas.openxmlformats.org/officeDocument/2006/relationships/hyperlink" Target="https://twinspace.etwinning.net/91097/pages/page/666508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twinspace.etwinning.net/files/collabspace/7/97/097/91097/images/bddffa27.jpg" TargetMode="External"/><Relationship Id="rId3" Type="http://schemas.openxmlformats.org/officeDocument/2006/relationships/hyperlink" Target="https://twinspace.etwinning.net/91097/pages/page/659785" TargetMode="External"/><Relationship Id="rId7" Type="http://schemas.openxmlformats.org/officeDocument/2006/relationships/hyperlink" Target="https://twinspace.etwinning.net/91097/pages/page/709020" TargetMode="External"/><Relationship Id="rId12" Type="http://schemas.openxmlformats.org/officeDocument/2006/relationships/hyperlink" Target="https://www.youtube.com/watch?v=ostiy09prP0&amp;feature=emb_logo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winspace.etwinning.net/91097/pages/page/660345" TargetMode="External"/><Relationship Id="rId11" Type="http://schemas.openxmlformats.org/officeDocument/2006/relationships/hyperlink" Target="https://twinspace.etwinning.net/files/collabspace/7/97/097/91097/images/b6104cbf5.jpg" TargetMode="External"/><Relationship Id="rId5" Type="http://schemas.openxmlformats.org/officeDocument/2006/relationships/hyperlink" Target="https://twinspace.etwinning.net/91097/pages/page/662865" TargetMode="External"/><Relationship Id="rId10" Type="http://schemas.openxmlformats.org/officeDocument/2006/relationships/hyperlink" Target="https://twinspace.etwinning.net/files/collabspace/7/97/097/91097/images/c9f296ae.jpg" TargetMode="External"/><Relationship Id="rId4" Type="http://schemas.openxmlformats.org/officeDocument/2006/relationships/hyperlink" Target="https://twinspace.etwinning.net/91097/pages/page/685049" TargetMode="External"/><Relationship Id="rId9" Type="http://schemas.openxmlformats.org/officeDocument/2006/relationships/hyperlink" Target="https://twinspace.etwinning.net/files/collabspace/7/97/097/91097/images/cafe7d82.jpg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s://twinspace.etwinning.net/91097/pages/page/830624" TargetMode="External"/><Relationship Id="rId3" Type="http://schemas.openxmlformats.org/officeDocument/2006/relationships/hyperlink" Target="https://padlet.com/esragezeren/srwg2tbnhyuo" TargetMode="External"/><Relationship Id="rId7" Type="http://schemas.openxmlformats.org/officeDocument/2006/relationships/hyperlink" Target="https://twinspace.etwinning.net/91097/pages/page/830861" TargetMode="External"/><Relationship Id="rId12" Type="http://schemas.openxmlformats.org/officeDocument/2006/relationships/hyperlink" Target="https://twinspace.etwinning.net/91097/pages/page/677054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winspace.etwinning.net/91097/pages/page/660073" TargetMode="External"/><Relationship Id="rId11" Type="http://schemas.openxmlformats.org/officeDocument/2006/relationships/hyperlink" Target="https://twinspace.etwinning.net/91097/pages/page/854362" TargetMode="External"/><Relationship Id="rId5" Type="http://schemas.openxmlformats.org/officeDocument/2006/relationships/hyperlink" Target="http://www.defter.gen.al/d/esrasariahmet/" TargetMode="External"/><Relationship Id="rId10" Type="http://schemas.openxmlformats.org/officeDocument/2006/relationships/hyperlink" Target="https://twinspace.etwinning.net/91097/pages/page/840241" TargetMode="External"/><Relationship Id="rId4" Type="http://schemas.openxmlformats.org/officeDocument/2006/relationships/hyperlink" Target="https://twinspace.etwinning.net/91097/pages/page/659737" TargetMode="External"/><Relationship Id="rId9" Type="http://schemas.openxmlformats.org/officeDocument/2006/relationships/hyperlink" Target="https://twinspace.etwinning.net/91097/pages/page/991702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nspace.etwinning.net/91097/pages/page/659725" TargetMode="External"/><Relationship Id="rId7" Type="http://schemas.openxmlformats.org/officeDocument/2006/relationships/hyperlink" Target="https://www.egitimhane.com/my-dreams-are-in-the-sky-projesi-calismalarini-tamamladi-h21843.html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ilimsenligi.com/?p=203553&amp;preview=true" TargetMode="External"/><Relationship Id="rId5" Type="http://schemas.openxmlformats.org/officeDocument/2006/relationships/hyperlink" Target="https://twinspace.etwinning.net/91097/pages/page/679171" TargetMode="External"/><Relationship Id="rId4" Type="http://schemas.openxmlformats.org/officeDocument/2006/relationships/hyperlink" Target="https://twinspace.etwinning.net/91097/pages/page/749660" TargetMode="Externa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kastamonuarge.meb.gov.tr/meb_iys_dosyalar/2020_01/06112354_Bulten_2019_ARALIK.pdf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sanliurfa.meb.gov.tr/meb_iys_dosyalar/2020_01/17114859_argebultenocak2020YNTERAKTYF.pdf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hape 84"/>
          <p:cNvSpPr>
            <a:spLocks noGrp="1"/>
          </p:cNvSpPr>
          <p:nvPr>
            <p:ph type="ctrTitle"/>
          </p:nvPr>
        </p:nvSpPr>
        <p:spPr>
          <a:xfrm>
            <a:off x="1351471" y="2014049"/>
            <a:ext cx="6495780" cy="1224136"/>
          </a:xfrm>
        </p:spPr>
        <p:txBody>
          <a:bodyPr lIns="91426" tIns="45700" rIns="91426" bIns="45700">
            <a:normAutofit fontScale="90000"/>
          </a:bodyPr>
          <a:lstStyle/>
          <a:p>
            <a:pPr eaLnBrk="1" hangingPunct="1">
              <a:buClr>
                <a:srgbClr val="FFFFFF"/>
              </a:buClr>
              <a:buSzPct val="25000"/>
            </a:pPr>
            <a:br>
              <a:rPr lang="tr-TR" sz="4400" b="1" dirty="0">
                <a:solidFill>
                  <a:srgbClr val="FF6600"/>
                </a:solidFill>
                <a:latin typeface="Cantarell"/>
                <a:ea typeface="Cantarell"/>
                <a:cs typeface="Cantarell"/>
                <a:sym typeface="Cantarell"/>
              </a:rPr>
            </a:br>
            <a:r>
              <a:rPr lang="tr-TR" sz="4400" b="1" dirty="0" err="1">
                <a:solidFill>
                  <a:srgbClr val="FFFF00"/>
                </a:solidFill>
                <a:latin typeface="Cantarell"/>
                <a:ea typeface="Cantarell"/>
                <a:cs typeface="Cantarell"/>
                <a:sym typeface="Cantarell"/>
              </a:rPr>
              <a:t>eTwinning</a:t>
            </a:r>
            <a:r>
              <a:rPr lang="tr-TR" sz="4400" b="1" dirty="0">
                <a:solidFill>
                  <a:srgbClr val="FFFF00"/>
                </a:solidFill>
                <a:latin typeface="Cantarell"/>
                <a:ea typeface="Cantarell"/>
                <a:cs typeface="Cantarell"/>
                <a:sym typeface="Cantarell"/>
              </a:rPr>
              <a:t> </a:t>
            </a:r>
            <a:br>
              <a:rPr lang="tr-TR" sz="4400" b="1" dirty="0">
                <a:solidFill>
                  <a:srgbClr val="FFFF00"/>
                </a:solidFill>
                <a:latin typeface="Cantarell"/>
                <a:ea typeface="Cantarell"/>
                <a:cs typeface="Cantarell"/>
                <a:sym typeface="Cantarell"/>
              </a:rPr>
            </a:br>
            <a:r>
              <a:rPr lang="tr-TR" sz="4400" b="1" dirty="0">
                <a:solidFill>
                  <a:srgbClr val="FFFF00"/>
                </a:solidFill>
                <a:latin typeface="Cantarell"/>
                <a:ea typeface="Cantarell"/>
                <a:cs typeface="Cantarell"/>
                <a:sym typeface="Cantarell"/>
              </a:rPr>
              <a:t>Kalite Etiketi Başvuru  Süreci</a:t>
            </a:r>
            <a:br>
              <a:rPr lang="tr-TR" sz="4400" b="1" dirty="0">
                <a:solidFill>
                  <a:srgbClr val="FFFF00"/>
                </a:solidFill>
                <a:latin typeface="Cantarell"/>
                <a:ea typeface="Cantarell"/>
                <a:cs typeface="Cantarell"/>
                <a:sym typeface="Cantarell"/>
              </a:rPr>
            </a:br>
            <a:r>
              <a:rPr lang="tr-TR" sz="4400" b="1" dirty="0">
                <a:solidFill>
                  <a:srgbClr val="FFFF00"/>
                </a:solidFill>
                <a:latin typeface="Cantarell"/>
                <a:ea typeface="Cantarell"/>
                <a:cs typeface="Cantarell"/>
                <a:sym typeface="Cantarell"/>
              </a:rPr>
              <a:t>2022</a:t>
            </a:r>
          </a:p>
        </p:txBody>
      </p:sp>
      <p:sp>
        <p:nvSpPr>
          <p:cNvPr id="2051" name="Shape 85"/>
          <p:cNvSpPr>
            <a:spLocks noGrp="1"/>
          </p:cNvSpPr>
          <p:nvPr>
            <p:ph type="subTitle" idx="1"/>
          </p:nvPr>
        </p:nvSpPr>
        <p:spPr>
          <a:xfrm>
            <a:off x="2699792" y="4436988"/>
            <a:ext cx="3443605" cy="817245"/>
          </a:xfrm>
        </p:spPr>
        <p:txBody>
          <a:bodyPr lIns="91426" tIns="45700" rIns="91426" bIns="45700">
            <a:normAutofit fontScale="87500" lnSpcReduction="10000"/>
          </a:bodyPr>
          <a:lstStyle/>
          <a:p>
            <a:pPr eaLnBrk="1" hangingPunct="1">
              <a:spcBef>
                <a:spcPct val="0"/>
              </a:spcBef>
              <a:buSzPct val="25000"/>
            </a:pPr>
            <a:r>
              <a:rPr lang="tr-TR" sz="1800" b="1" dirty="0">
                <a:solidFill>
                  <a:srgbClr val="2D296F"/>
                </a:solidFill>
                <a:latin typeface="Cantarell"/>
                <a:ea typeface="Cantarell"/>
                <a:cs typeface="Cantarell"/>
                <a:sym typeface="Cantarell"/>
              </a:rPr>
              <a:t>Esra SARIAHMET</a:t>
            </a:r>
          </a:p>
          <a:p>
            <a:pPr eaLnBrk="1" hangingPunct="1">
              <a:spcBef>
                <a:spcPct val="0"/>
              </a:spcBef>
              <a:buSzPct val="25000"/>
            </a:pPr>
            <a:r>
              <a:rPr lang="tr-TR" sz="1800" b="1" dirty="0">
                <a:solidFill>
                  <a:srgbClr val="2D296F"/>
                </a:solidFill>
                <a:latin typeface="Cantarell"/>
                <a:ea typeface="Cantarell"/>
                <a:cs typeface="Cantarell"/>
                <a:sym typeface="Cantarell"/>
              </a:rPr>
              <a:t>SEVİM AVNİ ÇOĞAL İLKOKULU</a:t>
            </a:r>
          </a:p>
          <a:p>
            <a:pPr eaLnBrk="1" hangingPunct="1">
              <a:spcBef>
                <a:spcPct val="0"/>
              </a:spcBef>
              <a:buSzPct val="25000"/>
            </a:pPr>
            <a:r>
              <a:rPr lang="tr-TR" sz="1800" b="1" dirty="0">
                <a:solidFill>
                  <a:srgbClr val="2D296F"/>
                </a:solidFill>
                <a:latin typeface="Cantarell"/>
                <a:ea typeface="Cantarell"/>
                <a:cs typeface="Cantarell"/>
                <a:sym typeface="Cantarell"/>
              </a:rPr>
              <a:t>SİLİVRİ/İSTANBUL</a:t>
            </a:r>
          </a:p>
        </p:txBody>
      </p:sp>
      <p:pic>
        <p:nvPicPr>
          <p:cNvPr id="2052" name="Resim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10025" y="6351588"/>
            <a:ext cx="1072754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11"/>
          <p:cNvPicPr>
            <a:picLocks noChangeAspect="1" noChangeArrowheads="1"/>
          </p:cNvPicPr>
          <p:nvPr/>
        </p:nvPicPr>
        <p:blipFill>
          <a:blip r:embed="rId5" cstate="print"/>
          <a:srcRect t="8289"/>
          <a:stretch>
            <a:fillRect/>
          </a:stretch>
        </p:blipFill>
        <p:spPr bwMode="auto">
          <a:xfrm>
            <a:off x="7931944" y="6359526"/>
            <a:ext cx="1212056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Metin kutusu 6"/>
          <p:cNvSpPr txBox="1">
            <a:spLocks noChangeArrowheads="1"/>
          </p:cNvSpPr>
          <p:nvPr/>
        </p:nvSpPr>
        <p:spPr bwMode="auto">
          <a:xfrm>
            <a:off x="5796136" y="332656"/>
            <a:ext cx="3036514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tr-TR" sz="1600" dirty="0">
                <a:solidFill>
                  <a:srgbClr val="01236A"/>
                </a:solidFill>
                <a:latin typeface="Calibri" panose="020F0502020204030204" pitchFamily="34" charset="0"/>
              </a:rPr>
              <a:t>eTwinning İstanbul Webinarları </a:t>
            </a:r>
          </a:p>
        </p:txBody>
      </p:sp>
      <p:grpSp>
        <p:nvGrpSpPr>
          <p:cNvPr id="2" name="Grup 11"/>
          <p:cNvGrpSpPr/>
          <p:nvPr/>
        </p:nvGrpSpPr>
        <p:grpSpPr bwMode="auto">
          <a:xfrm>
            <a:off x="5436096" y="692696"/>
            <a:ext cx="3707904" cy="92297"/>
            <a:chOff x="7157258" y="960120"/>
            <a:chExt cx="5034742" cy="58188"/>
          </a:xfrm>
        </p:grpSpPr>
        <p:sp>
          <p:nvSpPr>
            <p:cNvPr id="13" name="Dikdörtgen 12"/>
            <p:cNvSpPr/>
            <p:nvPr/>
          </p:nvSpPr>
          <p:spPr>
            <a:xfrm>
              <a:off x="7157258" y="960120"/>
              <a:ext cx="5034742" cy="58188"/>
            </a:xfrm>
            <a:prstGeom prst="rect">
              <a:avLst/>
            </a:prstGeom>
            <a:solidFill>
              <a:srgbClr val="2308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r-TR" dirty="0"/>
                <a:t>                                                          </a:t>
              </a:r>
            </a:p>
          </p:txBody>
        </p:sp>
        <p:sp>
          <p:nvSpPr>
            <p:cNvPr id="14" name="Dikdörtgen 13"/>
            <p:cNvSpPr/>
            <p:nvPr/>
          </p:nvSpPr>
          <p:spPr>
            <a:xfrm flipV="1">
              <a:off x="9210559" y="960120"/>
              <a:ext cx="1645411" cy="5818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r-TR" dirty="0"/>
                <a:t>              </a:t>
              </a:r>
            </a:p>
          </p:txBody>
        </p:sp>
      </p:grpSp>
      <p:sp>
        <p:nvSpPr>
          <p:cNvPr id="15" name="Dikdörtgen 14"/>
          <p:cNvSpPr/>
          <p:nvPr/>
        </p:nvSpPr>
        <p:spPr>
          <a:xfrm>
            <a:off x="178594" y="6215064"/>
            <a:ext cx="8965406" cy="46037"/>
          </a:xfrm>
          <a:prstGeom prst="rect">
            <a:avLst/>
          </a:prstGeom>
          <a:solidFill>
            <a:srgbClr val="012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pic>
        <p:nvPicPr>
          <p:cNvPr id="2060" name="Resim 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7" y="332656"/>
            <a:ext cx="1688529" cy="1411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Resim 2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8594" y="6343650"/>
            <a:ext cx="804863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Resim 3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7839" y="152636"/>
            <a:ext cx="2237126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67918120-5876-403B-8A7A-D870FEF3D8EE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7" r="56417" b="37417"/>
          <a:stretch/>
        </p:blipFill>
        <p:spPr>
          <a:xfrm>
            <a:off x="1942012" y="5603183"/>
            <a:ext cx="507448" cy="497513"/>
          </a:xfrm>
          <a:prstGeom prst="rect">
            <a:avLst/>
          </a:prstGeom>
        </p:spPr>
      </p:pic>
      <p:sp>
        <p:nvSpPr>
          <p:cNvPr id="18" name="Shape 85">
            <a:extLst>
              <a:ext uri="{FF2B5EF4-FFF2-40B4-BE49-F238E27FC236}">
                <a16:creationId xmlns:a16="http://schemas.microsoft.com/office/drawing/2014/main" id="{70555BCA-FD25-481F-9E0A-11675C0A3BA7}"/>
              </a:ext>
            </a:extLst>
          </p:cNvPr>
          <p:cNvSpPr txBox="1">
            <a:spLocks/>
          </p:cNvSpPr>
          <p:nvPr/>
        </p:nvSpPr>
        <p:spPr>
          <a:xfrm>
            <a:off x="1706036" y="5674053"/>
            <a:ext cx="3443605" cy="817245"/>
          </a:xfrm>
          <a:prstGeom prst="rect">
            <a:avLst/>
          </a:prstGeom>
          <a:noFill/>
          <a:ln w="9525">
            <a:noFill/>
          </a:ln>
        </p:spPr>
        <p:txBody>
          <a:bodyPr lIns="91426" tIns="45700" rIns="91426" bIns="45700">
            <a:normAutofit fontScale="95000"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SzPct val="25000"/>
            </a:pPr>
            <a:r>
              <a:rPr lang="tr-TR" sz="1800" b="1" dirty="0">
                <a:solidFill>
                  <a:srgbClr val="002060"/>
                </a:solidFill>
                <a:latin typeface="Cantarell"/>
                <a:ea typeface="Cantarell"/>
                <a:cs typeface="Cantarell"/>
                <a:sym typeface="Cantarell"/>
              </a:rPr>
              <a:t>@esra_ogretmenimm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1814F378-850E-4E17-A8AF-1F91E07C493D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2" t="10618" r="5901" b="45544"/>
          <a:stretch/>
        </p:blipFill>
        <p:spPr>
          <a:xfrm>
            <a:off x="5149641" y="5658551"/>
            <a:ext cx="520924" cy="386775"/>
          </a:xfrm>
          <a:prstGeom prst="rect">
            <a:avLst/>
          </a:prstGeom>
        </p:spPr>
      </p:pic>
      <p:sp>
        <p:nvSpPr>
          <p:cNvPr id="21" name="Shape 85">
            <a:extLst>
              <a:ext uri="{FF2B5EF4-FFF2-40B4-BE49-F238E27FC236}">
                <a16:creationId xmlns:a16="http://schemas.microsoft.com/office/drawing/2014/main" id="{0C10E59E-C230-4229-9F32-FDAE1350CB7A}"/>
              </a:ext>
            </a:extLst>
          </p:cNvPr>
          <p:cNvSpPr txBox="1">
            <a:spLocks/>
          </p:cNvSpPr>
          <p:nvPr/>
        </p:nvSpPr>
        <p:spPr>
          <a:xfrm>
            <a:off x="4661297" y="5674053"/>
            <a:ext cx="3443605" cy="817245"/>
          </a:xfrm>
          <a:prstGeom prst="rect">
            <a:avLst/>
          </a:prstGeom>
          <a:noFill/>
          <a:ln w="9525">
            <a:noFill/>
          </a:ln>
        </p:spPr>
        <p:txBody>
          <a:bodyPr lIns="91426" tIns="45700" rIns="91426" bIns="45700">
            <a:normAutofit fontScale="95000"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SzPct val="25000"/>
            </a:pPr>
            <a:r>
              <a:rPr lang="tr-TR" sz="1800" b="1" dirty="0">
                <a:solidFill>
                  <a:srgbClr val="002060"/>
                </a:solidFill>
                <a:latin typeface="Cantarell"/>
                <a:ea typeface="Cantarell"/>
                <a:cs typeface="Cantarell"/>
                <a:sym typeface="Cantarell"/>
              </a:rPr>
              <a:t>Esra </a:t>
            </a:r>
            <a:r>
              <a:rPr lang="tr-TR" sz="1800" b="1" dirty="0" err="1">
                <a:solidFill>
                  <a:srgbClr val="002060"/>
                </a:solidFill>
                <a:latin typeface="Cantarell"/>
                <a:ea typeface="Cantarell"/>
                <a:cs typeface="Cantarell"/>
                <a:sym typeface="Cantarell"/>
              </a:rPr>
              <a:t>Sarıahmet</a:t>
            </a:r>
            <a:endParaRPr lang="tr-TR" sz="1800" b="1" dirty="0">
              <a:solidFill>
                <a:srgbClr val="002060"/>
              </a:solidFill>
              <a:latin typeface="Cantarell"/>
              <a:ea typeface="Cantarell"/>
              <a:cs typeface="Cantarell"/>
              <a:sym typeface="Cantarell"/>
            </a:endParaRPr>
          </a:p>
        </p:txBody>
      </p:sp>
    </p:spTree>
    <p:custDataLst>
      <p:tags r:id="rId1"/>
    </p:custDataLst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9552" y="582908"/>
            <a:ext cx="8229600" cy="582613"/>
          </a:xfrm>
        </p:spPr>
        <p:txBody>
          <a:bodyPr/>
          <a:lstStyle/>
          <a:p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                   Kalite Etiketi Nedir?</a:t>
            </a:r>
          </a:p>
        </p:txBody>
      </p:sp>
      <p:sp>
        <p:nvSpPr>
          <p:cNvPr id="8" name="7 İçerik Yer Tutucusu"/>
          <p:cNvSpPr>
            <a:spLocks noGrp="1"/>
          </p:cNvSpPr>
          <p:nvPr>
            <p:ph sz="half" idx="2"/>
          </p:nvPr>
        </p:nvSpPr>
        <p:spPr>
          <a:xfrm>
            <a:off x="179512" y="2204864"/>
            <a:ext cx="8640960" cy="485740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tr-TR" sz="2500" b="1" dirty="0">
                <a:solidFill>
                  <a:schemeClr val="tx2"/>
                </a:solidFill>
              </a:rPr>
              <a:t>Kalite Etiketi, iyi nitelikte </a:t>
            </a:r>
            <a:r>
              <a:rPr lang="tr-TR" sz="2500" b="1" dirty="0" err="1">
                <a:solidFill>
                  <a:schemeClr val="tx2"/>
                </a:solidFill>
              </a:rPr>
              <a:t>eTwinning</a:t>
            </a:r>
            <a:r>
              <a:rPr lang="tr-TR" sz="2500" b="1" dirty="0">
                <a:solidFill>
                  <a:schemeClr val="tx2"/>
                </a:solidFill>
              </a:rPr>
              <a:t>  projeleri yapıp bu projeleri yürüten öğretmenlere verilen resmi                       bir ödüldür.</a:t>
            </a:r>
          </a:p>
          <a:p>
            <a:pPr algn="ctr">
              <a:buNone/>
            </a:pPr>
            <a:endParaRPr lang="tr-TR" sz="2500" b="1" dirty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tr-TR" sz="2500" b="1" dirty="0">
                <a:solidFill>
                  <a:schemeClr val="tx2"/>
                </a:solidFill>
              </a:rPr>
              <a:t>Kalite etiketi projenizin belirli bir Ulusal </a:t>
            </a:r>
            <a:r>
              <a:rPr lang="tr-TR" sz="2500" b="1" dirty="0" err="1">
                <a:solidFill>
                  <a:schemeClr val="tx2"/>
                </a:solidFill>
              </a:rPr>
              <a:t>standarta</a:t>
            </a:r>
            <a:r>
              <a:rPr lang="tr-TR" sz="2500" b="1" dirty="0">
                <a:solidFill>
                  <a:schemeClr val="tx2"/>
                </a:solidFill>
              </a:rPr>
              <a:t> ve Avrupa </a:t>
            </a:r>
            <a:r>
              <a:rPr lang="tr-TR" sz="2500" b="1" dirty="0" err="1">
                <a:solidFill>
                  <a:schemeClr val="tx2"/>
                </a:solidFill>
              </a:rPr>
              <a:t>standartına</a:t>
            </a:r>
            <a:r>
              <a:rPr lang="tr-TR" sz="2500" b="1" dirty="0">
                <a:solidFill>
                  <a:schemeClr val="tx2"/>
                </a:solidFill>
              </a:rPr>
              <a:t> ulaştığını belirtmektedir.</a:t>
            </a: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1296144" cy="1083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KILIC\Desktop\image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38569" y="116010"/>
            <a:ext cx="2343570" cy="169431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45582" y="476672"/>
            <a:ext cx="8229600" cy="582613"/>
          </a:xfrm>
        </p:spPr>
        <p:txBody>
          <a:bodyPr/>
          <a:lstStyle/>
          <a:p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              ULUSAL KALİTE ETİKETİ</a:t>
            </a:r>
          </a:p>
        </p:txBody>
      </p:sp>
      <p:sp>
        <p:nvSpPr>
          <p:cNvPr id="8" name="7 İçerik Yer Tutucusu"/>
          <p:cNvSpPr>
            <a:spLocks noGrp="1"/>
          </p:cNvSpPr>
          <p:nvPr>
            <p:ph sz="half" idx="2"/>
          </p:nvPr>
        </p:nvSpPr>
        <p:spPr>
          <a:xfrm>
            <a:off x="4997583" y="2079185"/>
            <a:ext cx="4050972" cy="4857403"/>
          </a:xfrm>
        </p:spPr>
        <p:txBody>
          <a:bodyPr>
            <a:normAutofit/>
          </a:bodyPr>
          <a:lstStyle/>
          <a:p>
            <a:r>
              <a:rPr lang="tr-TR" sz="2800" b="1" dirty="0">
                <a:latin typeface="Calibri" panose="020F0502020204030204" pitchFamily="34" charset="0"/>
              </a:rPr>
              <a:t>    Ulusal kalite etiketi ödüllerin ilk aşamasıdır.</a:t>
            </a:r>
          </a:p>
          <a:p>
            <a:pPr>
              <a:buNone/>
            </a:pPr>
            <a:r>
              <a:rPr lang="tr-TR" sz="2800" b="1" dirty="0">
                <a:latin typeface="Calibri" panose="020F0502020204030204" pitchFamily="34" charset="0"/>
              </a:rPr>
              <a:t> </a:t>
            </a:r>
          </a:p>
          <a:p>
            <a:r>
              <a:rPr lang="tr-TR" sz="2800" b="1" dirty="0">
                <a:latin typeface="Calibri" panose="020F0502020204030204" pitchFamily="34" charset="0"/>
              </a:rPr>
              <a:t>    Her ülkenin kendi Ulusal Destek Servisi tarafından nitelikli  projelere verilir.</a:t>
            </a:r>
            <a:endParaRPr lang="tr-TR" sz="2500" b="1" dirty="0"/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1296144" cy="1083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KILIC\Desktop\image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27060"/>
            <a:ext cx="2343570" cy="1694310"/>
          </a:xfrm>
          <a:prstGeom prst="rect">
            <a:avLst/>
          </a:prstGeom>
          <a:noFill/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06" y="2132856"/>
            <a:ext cx="4781617" cy="3377176"/>
          </a:xfrm>
          <a:prstGeom prst="rect">
            <a:avLst/>
          </a:prstGeom>
        </p:spPr>
      </p:pic>
      <p:sp>
        <p:nvSpPr>
          <p:cNvPr id="7" name="Metin kutusu 6">
            <a:extLst>
              <a:ext uri="{FF2B5EF4-FFF2-40B4-BE49-F238E27FC236}">
                <a16:creationId xmlns:a16="http://schemas.microsoft.com/office/drawing/2014/main" id="{E0A3F8D5-2AE9-42BE-AB43-B7A00632EFF6}"/>
              </a:ext>
            </a:extLst>
          </p:cNvPr>
          <p:cNvSpPr txBox="1"/>
          <p:nvPr/>
        </p:nvSpPr>
        <p:spPr>
          <a:xfrm>
            <a:off x="323528" y="5544716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>
                <a:solidFill>
                  <a:srgbClr val="FF0000"/>
                </a:solidFill>
              </a:rPr>
              <a:t>!!! </a:t>
            </a:r>
            <a:r>
              <a:rPr lang="tr-TR" sz="2000" b="1" dirty="0"/>
              <a:t>Ulusal Kalite Etiketi alan okullara Ulusal Kalite Etiketi Levhası gönderilmektedir</a:t>
            </a:r>
            <a:r>
              <a:rPr lang="tr-T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630947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45582" y="476672"/>
            <a:ext cx="8229600" cy="582613"/>
          </a:xfrm>
        </p:spPr>
        <p:txBody>
          <a:bodyPr/>
          <a:lstStyle/>
          <a:p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             AVRUPA KALİTE ETİKETİ</a:t>
            </a:r>
          </a:p>
        </p:txBody>
      </p:sp>
      <p:sp>
        <p:nvSpPr>
          <p:cNvPr id="8" name="7 İçerik Yer Tutucusu"/>
          <p:cNvSpPr>
            <a:spLocks noGrp="1"/>
          </p:cNvSpPr>
          <p:nvPr>
            <p:ph sz="half" idx="2"/>
          </p:nvPr>
        </p:nvSpPr>
        <p:spPr>
          <a:xfrm>
            <a:off x="5062380" y="1762381"/>
            <a:ext cx="3712801" cy="4608512"/>
          </a:xfrm>
        </p:spPr>
        <p:txBody>
          <a:bodyPr>
            <a:noAutofit/>
          </a:bodyPr>
          <a:lstStyle/>
          <a:p>
            <a:pPr lvl="0"/>
            <a:endParaRPr lang="tr-TR" sz="1800" b="1" dirty="0"/>
          </a:p>
          <a:p>
            <a:pPr lvl="0"/>
            <a:endParaRPr lang="tr-TR" sz="1800" b="1" dirty="0"/>
          </a:p>
          <a:p>
            <a:r>
              <a:rPr lang="tr-TR" sz="1800" b="1" dirty="0"/>
              <a:t>Avrupa Kalite Etiketi  için ayrıca başvuru  </a:t>
            </a:r>
            <a:r>
              <a:rPr lang="tr-TR" sz="1800" b="1" u="sng" dirty="0"/>
              <a:t>yapılmamaktadır.</a:t>
            </a:r>
          </a:p>
          <a:p>
            <a:pPr lvl="0"/>
            <a:endParaRPr lang="tr-TR" sz="1800" b="1" dirty="0"/>
          </a:p>
          <a:p>
            <a:pPr lvl="0"/>
            <a:r>
              <a:rPr lang="tr-TR" sz="1800" b="1" dirty="0"/>
              <a:t>Avrupa Kalite Etiketi alabilmek için, proje sahiplerinin Ulusal Kalite </a:t>
            </a:r>
            <a:r>
              <a:rPr lang="tr-TR" sz="1800" b="1" dirty="0" err="1"/>
              <a:t>Etiketi’ne</a:t>
            </a:r>
            <a:r>
              <a:rPr lang="tr-TR" sz="1800" b="1" dirty="0"/>
              <a:t> sahip olması gerekmektedir.</a:t>
            </a:r>
          </a:p>
          <a:p>
            <a:pPr marL="0" indent="0">
              <a:buNone/>
            </a:pPr>
            <a:endParaRPr lang="tr-TR" sz="1800" b="1" dirty="0"/>
          </a:p>
          <a:p>
            <a:r>
              <a:rPr lang="tr-TR" sz="1800" b="1" dirty="0"/>
              <a:t> Avrupa Kalite Etiketi sürecinde bir projeyi </a:t>
            </a:r>
          </a:p>
          <a:p>
            <a:r>
              <a:rPr lang="tr-TR" sz="1800" b="1" dirty="0">
                <a:solidFill>
                  <a:srgbClr val="FF0000"/>
                </a:solidFill>
              </a:rPr>
              <a:t>en az iki </a:t>
            </a:r>
            <a:r>
              <a:rPr lang="tr-TR" sz="1800" b="1" dirty="0"/>
              <a:t>ülkenin aday göstermesi gerekmektedir.</a:t>
            </a:r>
          </a:p>
          <a:p>
            <a:pPr marL="0" lvl="0" indent="0">
              <a:buNone/>
            </a:pPr>
            <a:endParaRPr lang="tr-TR" sz="1800" b="1" dirty="0"/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1296144" cy="1083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KILIC\Desktop\image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93610" y="42502"/>
            <a:ext cx="2194168" cy="1586298"/>
          </a:xfrm>
          <a:prstGeom prst="rect">
            <a:avLst/>
          </a:prstGeom>
          <a:noFill/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17" y="2573204"/>
            <a:ext cx="4693563" cy="3304068"/>
          </a:xfrm>
          <a:prstGeom prst="rect">
            <a:avLst/>
          </a:prstGeom>
        </p:spPr>
      </p:pic>
      <p:sp>
        <p:nvSpPr>
          <p:cNvPr id="5" name="Metin kutusu 4"/>
          <p:cNvSpPr txBox="1"/>
          <p:nvPr/>
        </p:nvSpPr>
        <p:spPr>
          <a:xfrm>
            <a:off x="238994" y="1700808"/>
            <a:ext cx="87874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b="1" dirty="0"/>
              <a:t>Avrupa Kalite Etiketi, Merkezi Destek Servisi (MDS) tarafından verilmektedir.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88889158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45582" y="476672"/>
            <a:ext cx="8229600" cy="582613"/>
          </a:xfrm>
        </p:spPr>
        <p:txBody>
          <a:bodyPr/>
          <a:lstStyle/>
          <a:p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             </a:t>
            </a:r>
          </a:p>
        </p:txBody>
      </p:sp>
      <p:sp>
        <p:nvSpPr>
          <p:cNvPr id="8" name="7 İçerik Yer Tutucusu"/>
          <p:cNvSpPr>
            <a:spLocks noGrp="1"/>
          </p:cNvSpPr>
          <p:nvPr>
            <p:ph sz="half" idx="2"/>
          </p:nvPr>
        </p:nvSpPr>
        <p:spPr>
          <a:xfrm>
            <a:off x="179512" y="1628800"/>
            <a:ext cx="8640960" cy="485740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tr-TR" sz="1800" b="1" dirty="0"/>
          </a:p>
          <a:p>
            <a:r>
              <a:rPr lang="tr-TR" sz="1800" b="1" dirty="0"/>
              <a:t>Her Ulusal Destek Servisi, verilen Ulusal Kalite </a:t>
            </a:r>
            <a:r>
              <a:rPr lang="tr-TR" sz="1800" b="1" dirty="0" err="1"/>
              <a:t>Etiketleri’nin</a:t>
            </a:r>
            <a:r>
              <a:rPr lang="tr-TR" sz="1800" b="1" dirty="0"/>
              <a:t> puanlarına göre, puanı en yüksekten başlanarak üçte birini Avrupa Kalite </a:t>
            </a:r>
            <a:r>
              <a:rPr lang="tr-TR" sz="1800" b="1" dirty="0" err="1"/>
              <a:t>Etiketi’ne</a:t>
            </a:r>
            <a:r>
              <a:rPr lang="tr-TR" sz="1800" b="1" dirty="0"/>
              <a:t> aday gösterebilir.</a:t>
            </a:r>
          </a:p>
          <a:p>
            <a:pPr lvl="0"/>
            <a:endParaRPr lang="tr-TR" sz="1800" b="1" dirty="0"/>
          </a:p>
          <a:p>
            <a:pPr lvl="0"/>
            <a:r>
              <a:rPr lang="tr-TR" sz="1800" b="1" dirty="0"/>
              <a:t>Yani projenizin yabancı ortaklı bir proje olması ya da yabancı ortağınızın ülkesinde etiket almış olması, Avrupa Kalite Etiketi almak için yeterli değildir. Etiket almanızda puanınız belirleyicidir.</a:t>
            </a:r>
          </a:p>
          <a:p>
            <a:pPr marL="0" lvl="0" indent="0">
              <a:buNone/>
            </a:pPr>
            <a:endParaRPr lang="tr-TR" sz="1800" b="1" dirty="0"/>
          </a:p>
          <a:p>
            <a:pPr lvl="0"/>
            <a:r>
              <a:rPr lang="tr-TR" sz="1800" b="1" dirty="0"/>
              <a:t>Avrupa Kalite Etiketi, </a:t>
            </a:r>
            <a:r>
              <a:rPr lang="tr-TR" sz="1800" b="1" dirty="0">
                <a:solidFill>
                  <a:srgbClr val="FF0000"/>
                </a:solidFill>
              </a:rPr>
              <a:t>yılda sadece bir defa </a:t>
            </a:r>
            <a:r>
              <a:rPr lang="tr-TR" sz="1800" b="1" dirty="0"/>
              <a:t>verilmekte ve </a:t>
            </a:r>
            <a:r>
              <a:rPr lang="tr-TR" sz="1800" b="1" dirty="0" err="1"/>
              <a:t>eTwinning</a:t>
            </a:r>
            <a:r>
              <a:rPr lang="tr-TR" sz="1800" b="1" dirty="0"/>
              <a:t> </a:t>
            </a:r>
            <a:r>
              <a:rPr lang="tr-TR" sz="1800" b="1" dirty="0" err="1"/>
              <a:t>Portalı</a:t>
            </a:r>
            <a:r>
              <a:rPr lang="tr-TR" sz="1800" b="1" dirty="0"/>
              <a:t> üzerinden duyurulmaktadır.</a:t>
            </a:r>
          </a:p>
          <a:p>
            <a:pPr lvl="0"/>
            <a:endParaRPr lang="tr-TR" sz="1800" b="1" dirty="0"/>
          </a:p>
          <a:p>
            <a:pPr lvl="0"/>
            <a:r>
              <a:rPr lang="tr-TR" sz="1800" b="1" dirty="0"/>
              <a:t>Avrupa </a:t>
            </a:r>
            <a:r>
              <a:rPr lang="tr-TR" sz="1800" b="1" dirty="0" err="1"/>
              <a:t>eTwinning</a:t>
            </a:r>
            <a:r>
              <a:rPr lang="tr-TR" sz="1800" b="1" dirty="0"/>
              <a:t> Ödülleri’ne başvuruda bulunmak için bir Avrupa Kalite </a:t>
            </a:r>
            <a:r>
              <a:rPr lang="tr-TR" sz="1800" b="1" dirty="0" err="1"/>
              <a:t>Etiketi’ne</a:t>
            </a:r>
            <a:r>
              <a:rPr lang="tr-TR" sz="1800" b="1" dirty="0"/>
              <a:t> sahip olmanız gerekmektedir. </a:t>
            </a:r>
          </a:p>
          <a:p>
            <a:pPr algn="ctr">
              <a:buNone/>
            </a:pPr>
            <a:endParaRPr lang="tr-TR" sz="2800" b="1" dirty="0">
              <a:solidFill>
                <a:schemeClr val="tx2"/>
              </a:solidFill>
            </a:endParaRPr>
          </a:p>
          <a:p>
            <a:pPr algn="ctr">
              <a:buNone/>
            </a:pPr>
            <a:endParaRPr lang="tr-TR" sz="2500" b="1" dirty="0">
              <a:solidFill>
                <a:schemeClr val="tx2"/>
              </a:solidFill>
            </a:endParaRP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1296144" cy="1083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KILIC\Desktop\image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218418"/>
            <a:ext cx="1656184" cy="11973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03761802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98692" y="476672"/>
            <a:ext cx="7776864" cy="576064"/>
          </a:xfrm>
        </p:spPr>
        <p:txBody>
          <a:bodyPr/>
          <a:lstStyle/>
          <a:p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              </a:t>
            </a:r>
            <a:r>
              <a:rPr lang="tr-TR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ÖĞRENCİ</a:t>
            </a:r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  <a:r>
              <a:rPr lang="tr-TR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KALİTE</a:t>
            </a:r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  <a:r>
              <a:rPr lang="tr-TR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ETİKETİ</a:t>
            </a:r>
            <a:endParaRPr lang="tr-TR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İçerik Yer Tutucusu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75815"/>
            <a:ext cx="5040560" cy="3510457"/>
          </a:xfrm>
        </p:spPr>
      </p:pic>
      <p:pic>
        <p:nvPicPr>
          <p:cNvPr id="4" name="Resim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32656"/>
            <a:ext cx="1296144" cy="1083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KILIC\Desktop\image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90532" y="116632"/>
            <a:ext cx="2343570" cy="1694310"/>
          </a:xfrm>
          <a:prstGeom prst="rect">
            <a:avLst/>
          </a:prstGeom>
          <a:noFill/>
        </p:spPr>
      </p:pic>
      <p:sp>
        <p:nvSpPr>
          <p:cNvPr id="6" name="Metin kutusu 5"/>
          <p:cNvSpPr txBox="1"/>
          <p:nvPr/>
        </p:nvSpPr>
        <p:spPr>
          <a:xfrm>
            <a:off x="5220072" y="3068960"/>
            <a:ext cx="358944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/>
              <a:t>Kalite Etiketi almaya hak </a:t>
            </a:r>
          </a:p>
          <a:p>
            <a:r>
              <a:rPr lang="tr-TR" sz="2000" b="1" dirty="0"/>
              <a:t>kazanan her proje için, </a:t>
            </a:r>
          </a:p>
          <a:p>
            <a:r>
              <a:rPr lang="tr-TR" sz="2000" b="1" dirty="0"/>
              <a:t>öğrencilere verilmek üzere </a:t>
            </a:r>
          </a:p>
          <a:p>
            <a:r>
              <a:rPr lang="tr-TR" sz="2000" b="1" dirty="0"/>
              <a:t>Öğrenci Kalite Belgesi de </a:t>
            </a:r>
          </a:p>
          <a:p>
            <a:r>
              <a:rPr lang="tr-TR" sz="2000" b="1" dirty="0"/>
              <a:t>verilmektedir.</a:t>
            </a:r>
          </a:p>
        </p:txBody>
      </p:sp>
    </p:spTree>
    <p:extLst>
      <p:ext uri="{BB962C8B-B14F-4D97-AF65-F5344CB8AC3E}">
        <p14:creationId xmlns:p14="http://schemas.microsoft.com/office/powerpoint/2010/main" val="15825423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tr-TR" sz="4000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endParaRPr lang="tr-TR" sz="40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4 İçerik Yer Tutucusu"/>
          <p:cNvSpPr>
            <a:spLocks noGrp="1"/>
          </p:cNvSpPr>
          <p:nvPr>
            <p:ph idx="1"/>
          </p:nvPr>
        </p:nvSpPr>
        <p:spPr>
          <a:xfrm>
            <a:off x="395536" y="2132856"/>
            <a:ext cx="6696744" cy="3384376"/>
          </a:xfrm>
        </p:spPr>
        <p:txBody>
          <a:bodyPr>
            <a:normAutofit/>
          </a:bodyPr>
          <a:lstStyle/>
          <a:p>
            <a:r>
              <a:rPr lang="tr-TR" sz="2000" b="1" dirty="0"/>
              <a:t>Ulusal Kalite Etiketi ve 2022 </a:t>
            </a:r>
            <a:r>
              <a:rPr lang="tr-TR" sz="2000" b="1" dirty="0" err="1"/>
              <a:t>eTwinning</a:t>
            </a:r>
            <a:r>
              <a:rPr lang="tr-TR" sz="2000" b="1" dirty="0"/>
              <a:t> Türkiye Özel Ödülleri için son başvuru tarihi </a:t>
            </a:r>
            <a:r>
              <a:rPr lang="tr-TR" sz="2000" b="1" dirty="0">
                <a:solidFill>
                  <a:srgbClr val="FF0000"/>
                </a:solidFill>
              </a:rPr>
              <a:t>10.05.2022</a:t>
            </a:r>
            <a:r>
              <a:rPr lang="tr-TR" sz="2000" b="1" dirty="0"/>
              <a:t> </a:t>
            </a:r>
            <a:r>
              <a:rPr lang="tr-TR" sz="2000" b="1" dirty="0">
                <a:solidFill>
                  <a:srgbClr val="FF0000"/>
                </a:solidFill>
              </a:rPr>
              <a:t>Salı</a:t>
            </a:r>
            <a:r>
              <a:rPr lang="tr-TR" sz="2000" b="1" dirty="0"/>
              <a:t> günü saat </a:t>
            </a:r>
            <a:r>
              <a:rPr lang="tr-TR" sz="2000" b="1" dirty="0">
                <a:solidFill>
                  <a:srgbClr val="FF0000"/>
                </a:solidFill>
              </a:rPr>
              <a:t>23.59</a:t>
            </a:r>
            <a:r>
              <a:rPr lang="tr-TR" sz="2000" b="1" dirty="0"/>
              <a:t>’dur. </a:t>
            </a:r>
          </a:p>
          <a:p>
            <a:pPr lvl="0">
              <a:buNone/>
            </a:pPr>
            <a:endParaRPr lang="tr-TR" sz="2000" b="1" dirty="0"/>
          </a:p>
          <a:p>
            <a:r>
              <a:rPr lang="tr-TR" sz="2000" b="1" dirty="0"/>
              <a:t> Son başvuru tarihinden sonra yapılan başvurular </a:t>
            </a:r>
            <a:r>
              <a:rPr lang="tr-TR" sz="2000" b="1" dirty="0">
                <a:solidFill>
                  <a:srgbClr val="FF0000"/>
                </a:solidFill>
              </a:rPr>
              <a:t>2023</a:t>
            </a:r>
            <a:r>
              <a:rPr lang="tr-TR" sz="2000" b="1" dirty="0"/>
              <a:t> değerlendirme sürecine dâhil edilecektir. </a:t>
            </a:r>
          </a:p>
          <a:p>
            <a:pPr lvl="0">
              <a:buNone/>
            </a:pPr>
            <a:endParaRPr lang="tr-TR" sz="2000" b="1" dirty="0"/>
          </a:p>
          <a:p>
            <a:r>
              <a:rPr lang="tr-TR" sz="2000" b="1" dirty="0"/>
              <a:t> Ulusal Kalite Etiketi sonuçları ise  </a:t>
            </a:r>
            <a:r>
              <a:rPr lang="tr-TR" sz="2000" b="1" dirty="0">
                <a:solidFill>
                  <a:srgbClr val="FF0000"/>
                </a:solidFill>
              </a:rPr>
              <a:t>eylülün ilk haftası </a:t>
            </a:r>
            <a:r>
              <a:rPr lang="tr-TR" sz="2000" b="1" dirty="0"/>
              <a:t>açıklanmaya başlanacaktır.</a:t>
            </a:r>
          </a:p>
          <a:p>
            <a:pPr>
              <a:buNone/>
            </a:pPr>
            <a:endParaRPr lang="tr-TR" sz="2000" b="1" dirty="0">
              <a:solidFill>
                <a:schemeClr val="tx2"/>
              </a:solidFill>
            </a:endParaRPr>
          </a:p>
        </p:txBody>
      </p:sp>
      <p:sp>
        <p:nvSpPr>
          <p:cNvPr id="6" name="5 Metin Yer Tutucusu"/>
          <p:cNvSpPr>
            <a:spLocks noGrp="1"/>
          </p:cNvSpPr>
          <p:nvPr>
            <p:ph type="body" sz="half" idx="2"/>
          </p:nvPr>
        </p:nvSpPr>
        <p:spPr>
          <a:xfrm>
            <a:off x="3131840" y="548680"/>
            <a:ext cx="3008313" cy="5217443"/>
          </a:xfrm>
        </p:spPr>
        <p:txBody>
          <a:bodyPr>
            <a:normAutofit/>
          </a:bodyPr>
          <a:lstStyle/>
          <a:p>
            <a:r>
              <a:rPr lang="tr-TR" sz="4000" b="1" dirty="0">
                <a:solidFill>
                  <a:srgbClr val="FF0000"/>
                </a:solidFill>
                <a:latin typeface="Calibri" panose="020F0502020204030204" pitchFamily="34" charset="0"/>
              </a:rPr>
              <a:t>    ÖNEMLİ</a:t>
            </a:r>
            <a:endParaRPr lang="tr-TR" sz="4000" b="1" dirty="0"/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04664"/>
            <a:ext cx="1206385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Users\KILIC\Desktop\etwinning kalite etiketi\DİKKATT-removebg-previe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692696"/>
            <a:ext cx="3094736" cy="3885767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505710" y="274003"/>
            <a:ext cx="8229600" cy="706090"/>
          </a:xfrm>
        </p:spPr>
        <p:txBody>
          <a:bodyPr>
            <a:normAutofit/>
          </a:bodyPr>
          <a:lstStyle/>
          <a:p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            ÖNEMLİ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251520" y="1124744"/>
            <a:ext cx="8424936" cy="514543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sz="2400" b="1" dirty="0">
                <a:solidFill>
                  <a:schemeClr val="tx2"/>
                </a:solidFill>
              </a:rPr>
              <a:t>    </a:t>
            </a:r>
          </a:p>
          <a:p>
            <a:pPr>
              <a:buNone/>
            </a:pPr>
            <a:endParaRPr lang="tr-TR" sz="1800" b="1" dirty="0">
              <a:solidFill>
                <a:schemeClr val="tx2"/>
              </a:solidFill>
            </a:endParaRPr>
          </a:p>
          <a:p>
            <a:pPr>
              <a:buNone/>
            </a:pPr>
            <a:endParaRPr lang="tr-TR" sz="1800" b="1" dirty="0">
              <a:solidFill>
                <a:schemeClr val="tx2"/>
              </a:solidFill>
            </a:endParaRPr>
          </a:p>
          <a:p>
            <a:r>
              <a:rPr lang="tr-TR" sz="1800" b="1" dirty="0">
                <a:solidFill>
                  <a:schemeClr val="tx2"/>
                </a:solidFill>
              </a:rPr>
              <a:t> Projelerimizde en </a:t>
            </a:r>
            <a:r>
              <a:rPr lang="tr-TR" sz="1800" b="1" dirty="0">
                <a:solidFill>
                  <a:srgbClr val="FF0000"/>
                </a:solidFill>
              </a:rPr>
              <a:t>fazla 10 Türk öğretmen </a:t>
            </a:r>
            <a:r>
              <a:rPr lang="tr-TR" sz="1800" b="1" dirty="0">
                <a:solidFill>
                  <a:schemeClr val="tx2"/>
                </a:solidFill>
              </a:rPr>
              <a:t>yer alabilir. </a:t>
            </a:r>
            <a:r>
              <a:rPr lang="tr-TR" sz="1800" b="1" dirty="0" err="1">
                <a:solidFill>
                  <a:schemeClr val="tx2"/>
                </a:solidFill>
              </a:rPr>
              <a:t>eTwinning</a:t>
            </a:r>
            <a:r>
              <a:rPr lang="tr-TR" sz="1800" b="1" dirty="0">
                <a:solidFill>
                  <a:schemeClr val="tx2"/>
                </a:solidFill>
              </a:rPr>
              <a:t> </a:t>
            </a:r>
            <a:r>
              <a:rPr lang="tr-TR" sz="1800" b="1" dirty="0" err="1">
                <a:solidFill>
                  <a:schemeClr val="tx2"/>
                </a:solidFill>
              </a:rPr>
              <a:t>Live</a:t>
            </a:r>
            <a:r>
              <a:rPr lang="tr-TR" sz="1800" b="1" dirty="0">
                <a:solidFill>
                  <a:schemeClr val="tx2"/>
                </a:solidFill>
              </a:rPr>
              <a:t> üzerinde 10’dan fazla Türkiye’ye kayıtlı ortak bulunan projelerin Ulusal Kalite Etiketi başvuruları değerlendirmeye alınmaz.</a:t>
            </a:r>
          </a:p>
          <a:p>
            <a:pPr>
              <a:buNone/>
            </a:pPr>
            <a:endParaRPr lang="tr-TR" sz="2400" b="1" dirty="0">
              <a:solidFill>
                <a:schemeClr val="tx2"/>
              </a:solidFill>
            </a:endParaRPr>
          </a:p>
          <a:p>
            <a:r>
              <a:rPr lang="tr-TR" sz="2400" b="1" dirty="0">
                <a:solidFill>
                  <a:schemeClr val="tx2"/>
                </a:solidFill>
              </a:rPr>
              <a:t> </a:t>
            </a:r>
            <a:r>
              <a:rPr lang="tr-TR" sz="1800" b="1" dirty="0">
                <a:solidFill>
                  <a:schemeClr val="tx2"/>
                </a:solidFill>
              </a:rPr>
              <a:t>Bir öğretmen en fazla </a:t>
            </a:r>
            <a:r>
              <a:rPr lang="tr-TR" sz="1800" b="1" dirty="0">
                <a:solidFill>
                  <a:srgbClr val="FF0000"/>
                </a:solidFill>
              </a:rPr>
              <a:t>4 farklı projesi adına Ulusal Kalite Etiketi </a:t>
            </a:r>
            <a:r>
              <a:rPr lang="tr-TR" sz="1800" b="1" dirty="0">
                <a:solidFill>
                  <a:schemeClr val="tx2"/>
                </a:solidFill>
              </a:rPr>
              <a:t>başvurusu yapabilir. Öğretmenler 4’ten fazla projeye katılabilirler ancak Ulusal Kalite Etiketi başvurusunda bulunan öğretmenlerin </a:t>
            </a:r>
            <a:r>
              <a:rPr lang="tr-TR" sz="1800" b="1" dirty="0" err="1">
                <a:solidFill>
                  <a:schemeClr val="tx2"/>
                </a:solidFill>
              </a:rPr>
              <a:t>portaldaki</a:t>
            </a:r>
            <a:r>
              <a:rPr lang="tr-TR" sz="1800" b="1" dirty="0">
                <a:solidFill>
                  <a:schemeClr val="tx2"/>
                </a:solidFill>
              </a:rPr>
              <a:t> tarih sırasına göre ilk 4 proje başvurusu değerlendirmeye alınır.  </a:t>
            </a:r>
            <a:endParaRPr lang="tr-TR" sz="2400" b="1" dirty="0">
              <a:solidFill>
                <a:schemeClr val="tx2"/>
              </a:solidFill>
            </a:endParaRP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16079" cy="681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İçerik Yer Tutucusu"/>
          <p:cNvSpPr>
            <a:spLocks noGrp="1"/>
          </p:cNvSpPr>
          <p:nvPr>
            <p:ph sz="half" idx="1"/>
          </p:nvPr>
        </p:nvSpPr>
        <p:spPr>
          <a:xfrm>
            <a:off x="250968" y="1025413"/>
            <a:ext cx="8424936" cy="501317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r-TR" sz="18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tr-TR" sz="1800" b="1" dirty="0"/>
              <a:t>                   </a:t>
            </a:r>
          </a:p>
          <a:p>
            <a:pPr marL="0" indent="0">
              <a:buNone/>
            </a:pPr>
            <a:endParaRPr lang="tr-TR" sz="19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900" b="1" dirty="0" err="1"/>
              <a:t>TwinSpace’de</a:t>
            </a:r>
            <a:r>
              <a:rPr lang="tr-TR" sz="1900" b="1" dirty="0"/>
              <a:t> sayfalar kısmı oluşturulmamış ya da boş olan projeler,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9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900" b="1" dirty="0"/>
              <a:t>Projeye bireysel katkısı bulunmayan öğretmenlerin başvuruları,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9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900" b="1" dirty="0" err="1"/>
              <a:t>eTwinning</a:t>
            </a:r>
            <a:r>
              <a:rPr lang="tr-TR" sz="1900" b="1" dirty="0"/>
              <a:t> </a:t>
            </a:r>
            <a:r>
              <a:rPr lang="tr-TR" sz="1900" b="1" dirty="0" err="1"/>
              <a:t>Live’da</a:t>
            </a:r>
            <a:r>
              <a:rPr lang="tr-TR" sz="1900" b="1" dirty="0"/>
              <a:t> proje oluşturulma tarihi 2020 yılından önce olan projeler,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9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900" b="1" dirty="0"/>
              <a:t>Başvuru formu doldurulmayan projeler,</a:t>
            </a:r>
          </a:p>
          <a:p>
            <a:endParaRPr lang="tr-TR" sz="19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900" b="1" dirty="0"/>
              <a:t>Proje başvuru formu birebir aynı olan proje ortaklarının başvuruları </a:t>
            </a:r>
            <a:r>
              <a:rPr lang="tr-TR" sz="1900" b="1" u="sng" dirty="0"/>
              <a:t>doğrudan reddedilecektir.</a:t>
            </a: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3424" y="272837"/>
            <a:ext cx="1435723" cy="1199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KILIC\Desktop\etwinning kalite etiketi\DİKKAT1-removebg-previe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-99392"/>
            <a:ext cx="1664185" cy="1944216"/>
          </a:xfrm>
          <a:prstGeom prst="rect">
            <a:avLst/>
          </a:prstGeom>
          <a:noFill/>
        </p:spPr>
      </p:pic>
      <p:sp>
        <p:nvSpPr>
          <p:cNvPr id="5" name="1 Başlık">
            <a:extLst>
              <a:ext uri="{FF2B5EF4-FFF2-40B4-BE49-F238E27FC236}">
                <a16:creationId xmlns:a16="http://schemas.microsoft.com/office/drawing/2014/main" id="{B114CAA2-DE7C-4F39-9E3C-B007D8EE2EF6}"/>
              </a:ext>
            </a:extLst>
          </p:cNvPr>
          <p:cNvSpPr>
            <a:spLocks noGrp="1"/>
          </p:cNvSpPr>
          <p:nvPr/>
        </p:nvSpPr>
        <p:spPr>
          <a:xfrm>
            <a:off x="2699792" y="819411"/>
            <a:ext cx="8229600" cy="70609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RET SEBEPLERİ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Başlık"/>
          <p:cNvSpPr>
            <a:spLocks noGrp="1"/>
          </p:cNvSpPr>
          <p:nvPr>
            <p:ph type="title"/>
          </p:nvPr>
        </p:nvSpPr>
        <p:spPr>
          <a:xfrm>
            <a:off x="0" y="140301"/>
            <a:ext cx="8862526" cy="853440"/>
          </a:xfrm>
        </p:spPr>
        <p:txBody>
          <a:bodyPr>
            <a:normAutofit fontScale="90000"/>
          </a:bodyPr>
          <a:lstStyle/>
          <a:p>
            <a:pPr algn="ctr"/>
            <a:r>
              <a:rPr lang="tr-TR" sz="3110" b="1" dirty="0">
                <a:solidFill>
                  <a:srgbClr val="FF0000"/>
                </a:solidFill>
              </a:rPr>
              <a:t>Başvuru Yapmadan Önce</a:t>
            </a:r>
            <a:br>
              <a:rPr lang="tr-TR" sz="3110" b="1" dirty="0">
                <a:solidFill>
                  <a:srgbClr val="FF0000"/>
                </a:solidFill>
              </a:rPr>
            </a:br>
            <a:r>
              <a:rPr lang="tr-TR" sz="3110" b="1" dirty="0">
                <a:solidFill>
                  <a:srgbClr val="FF0000"/>
                </a:solidFill>
              </a:rPr>
              <a:t> Yapılması Gerekenler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idx="1"/>
          </p:nvPr>
        </p:nvSpPr>
        <p:spPr>
          <a:xfrm>
            <a:off x="179512" y="1283594"/>
            <a:ext cx="8784976" cy="5212804"/>
          </a:xfrm>
        </p:spPr>
        <p:txBody>
          <a:bodyPr>
            <a:noAutofit/>
          </a:bodyPr>
          <a:lstStyle/>
          <a:p>
            <a:r>
              <a:rPr lang="tr-TR" sz="2000" b="1" dirty="0">
                <a:solidFill>
                  <a:schemeClr val="tx2"/>
                </a:solidFill>
              </a:rPr>
              <a:t>Sayfalar kısmında projenizin hedefleri ve planı olmalı.</a:t>
            </a:r>
          </a:p>
          <a:p>
            <a:endParaRPr lang="tr-TR" sz="2000" b="1" dirty="0">
              <a:solidFill>
                <a:schemeClr val="tx2"/>
              </a:solidFill>
            </a:endParaRPr>
          </a:p>
          <a:p>
            <a:r>
              <a:rPr lang="tr-TR" sz="2000" b="1" dirty="0">
                <a:solidFill>
                  <a:schemeClr val="tx2"/>
                </a:solidFill>
              </a:rPr>
              <a:t>Proje etkinlikleriniz tamamlanmış olmalı.</a:t>
            </a:r>
          </a:p>
          <a:p>
            <a:pPr marL="0" indent="0">
              <a:buNone/>
            </a:pPr>
            <a:endParaRPr lang="tr-TR" sz="2000" b="1" dirty="0">
              <a:solidFill>
                <a:schemeClr val="tx2"/>
              </a:solidFill>
            </a:endParaRPr>
          </a:p>
          <a:p>
            <a:r>
              <a:rPr lang="tr-TR" sz="2000" b="1" dirty="0" err="1">
                <a:solidFill>
                  <a:schemeClr val="tx2"/>
                </a:solidFill>
              </a:rPr>
              <a:t>Twinspace</a:t>
            </a:r>
            <a:r>
              <a:rPr lang="tr-TR" sz="2000" b="1" dirty="0">
                <a:solidFill>
                  <a:schemeClr val="tx2"/>
                </a:solidFill>
              </a:rPr>
              <a:t> materyaller kısmına yüklediğiniz çalışmalarınızın tamamı ilgili sayfalara yüklenmiş olmalı.</a:t>
            </a:r>
          </a:p>
          <a:p>
            <a:endParaRPr lang="tr-TR" sz="2000" b="1" dirty="0">
              <a:solidFill>
                <a:schemeClr val="tx2"/>
              </a:solidFill>
            </a:endParaRPr>
          </a:p>
          <a:p>
            <a:r>
              <a:rPr lang="tr-TR" sz="2000" b="1" dirty="0"/>
              <a:t>Yaptığımız etkinlikler </a:t>
            </a:r>
            <a:r>
              <a:rPr lang="tr-TR" sz="2000" b="1" dirty="0" err="1"/>
              <a:t>TwinSpace’de</a:t>
            </a:r>
            <a:r>
              <a:rPr lang="tr-TR" sz="2000" b="1" dirty="0"/>
              <a:t> paylaşılırken kendi ad, </a:t>
            </a:r>
            <a:r>
              <a:rPr lang="tr-TR" sz="2000" b="1" dirty="0" err="1"/>
              <a:t>soyad</a:t>
            </a:r>
            <a:r>
              <a:rPr lang="tr-TR" sz="2000" b="1" dirty="0"/>
              <a:t> ve okul adımız mutlaka yazılmalı. </a:t>
            </a:r>
            <a:r>
              <a:rPr lang="tr-TR" sz="1800" dirty="0"/>
              <a:t>Özellikle aynı okuldan projeyi yürüten birden çok ortak var ise okul adı mutlaka yazılmalı.</a:t>
            </a:r>
            <a:endParaRPr lang="tr-TR" sz="18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tr-TR" sz="2000" b="1" dirty="0">
              <a:solidFill>
                <a:schemeClr val="tx2"/>
              </a:solidFill>
            </a:endParaRPr>
          </a:p>
          <a:p>
            <a:r>
              <a:rPr lang="tr-TR" sz="2000" b="1" dirty="0"/>
              <a:t>Ortak çalışmaların en az 1 tanesine katkıda bulunmuş olmalısınız.</a:t>
            </a:r>
          </a:p>
          <a:p>
            <a:endParaRPr lang="tr-TR" sz="2000" b="1" dirty="0"/>
          </a:p>
          <a:p>
            <a:r>
              <a:rPr lang="tr-TR" sz="2000" b="1" dirty="0"/>
              <a:t>Bu sebeple başvuru öncesi sayfaları tek tek inceleyerek eksiklerinizi tamamlamalısınız.</a:t>
            </a:r>
          </a:p>
        </p:txBody>
      </p:sp>
      <p:pic>
        <p:nvPicPr>
          <p:cNvPr id="7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0301"/>
            <a:ext cx="1368152" cy="1143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KILIC\Desktop\etwinning kalite etiketi\d-removebg-previe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0"/>
            <a:ext cx="2492549" cy="3208894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3568" y="612995"/>
            <a:ext cx="8229600" cy="582613"/>
          </a:xfrm>
        </p:spPr>
        <p:txBody>
          <a:bodyPr>
            <a:noAutofit/>
          </a:bodyPr>
          <a:lstStyle/>
          <a:p>
            <a:pPr algn="ctr"/>
            <a:r>
              <a:rPr lang="tr-TR" sz="2800" b="1" dirty="0">
                <a:solidFill>
                  <a:srgbClr val="FF0000"/>
                </a:solidFill>
                <a:latin typeface="Calibri" panose="020F0502020204030204" pitchFamily="34" charset="0"/>
              </a:rPr>
              <a:t>Ulusal Destek Servisi </a:t>
            </a:r>
            <a:br>
              <a:rPr lang="tr-TR" sz="2800" b="1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tr-TR" sz="2800" b="1" dirty="0">
                <a:solidFill>
                  <a:srgbClr val="FF0000"/>
                </a:solidFill>
                <a:latin typeface="Calibri" panose="020F0502020204030204" pitchFamily="34" charset="0"/>
              </a:rPr>
              <a:t>Kalite Etiketi Değerlendirme Süreci’nde </a:t>
            </a:r>
            <a:br>
              <a:rPr lang="tr-TR" sz="2800" b="1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tr-TR" sz="2800" b="1" dirty="0">
                <a:solidFill>
                  <a:srgbClr val="FF0000"/>
                </a:solidFill>
                <a:latin typeface="Calibri" panose="020F0502020204030204" pitchFamily="34" charset="0"/>
              </a:rPr>
              <a:t>Nelere Dikkat Eder?</a:t>
            </a: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1368152" cy="1143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Diyagram 8">
            <a:extLst>
              <a:ext uri="{FF2B5EF4-FFF2-40B4-BE49-F238E27FC236}">
                <a16:creationId xmlns:a16="http://schemas.microsoft.com/office/drawing/2014/main" id="{4E35CFC6-9257-4EAB-801E-C71B781876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4229653"/>
              </p:ext>
            </p:extLst>
          </p:nvPr>
        </p:nvGraphicFramePr>
        <p:xfrm>
          <a:off x="395536" y="1916832"/>
          <a:ext cx="8517632" cy="4763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8256617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93789" y="648021"/>
            <a:ext cx="8229600" cy="582613"/>
          </a:xfrm>
        </p:spPr>
        <p:txBody>
          <a:bodyPr>
            <a:noAutofit/>
          </a:bodyPr>
          <a:lstStyle/>
          <a:p>
            <a:pPr algn="ctr"/>
            <a:r>
              <a:rPr lang="tr-TR" sz="2400" b="1" dirty="0">
                <a:solidFill>
                  <a:srgbClr val="FF0000"/>
                </a:solidFill>
              </a:rPr>
              <a:t>Projeler, değerlendirme sürecinde 5 kritere </a:t>
            </a:r>
            <a:br>
              <a:rPr lang="tr-TR" sz="2400" b="1" dirty="0">
                <a:solidFill>
                  <a:srgbClr val="FF0000"/>
                </a:solidFill>
              </a:rPr>
            </a:br>
            <a:r>
              <a:rPr lang="tr-TR" sz="2400" b="1" dirty="0">
                <a:solidFill>
                  <a:srgbClr val="FF0000"/>
                </a:solidFill>
              </a:rPr>
              <a:t>göre değerlendirilir.</a:t>
            </a:r>
            <a:endParaRPr lang="tr-TR" sz="2400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663040" y="2060848"/>
            <a:ext cx="9036496" cy="4953000"/>
          </a:xfrm>
        </p:spPr>
        <p:txBody>
          <a:bodyPr>
            <a:normAutofit/>
          </a:bodyPr>
          <a:lstStyle/>
          <a:p>
            <a:pPr>
              <a:buNone/>
            </a:pPr>
            <a:endParaRPr lang="tr-TR" b="1" dirty="0">
              <a:solidFill>
                <a:schemeClr val="tx2"/>
              </a:solidFill>
            </a:endParaRPr>
          </a:p>
          <a:p>
            <a:pPr marL="457200" indent="-457200">
              <a:buAutoNum type="arabicPeriod"/>
            </a:pPr>
            <a:r>
              <a:rPr lang="tr-TR" sz="2400" b="1" dirty="0">
                <a:solidFill>
                  <a:srgbClr val="0070C0"/>
                </a:solidFill>
              </a:rPr>
              <a:t>Pedagojik Yenilik			  5 puan</a:t>
            </a:r>
          </a:p>
          <a:p>
            <a:pPr marL="514350" indent="-514350">
              <a:buNone/>
            </a:pPr>
            <a:r>
              <a:rPr lang="tr-TR" sz="2400" b="1" dirty="0">
                <a:solidFill>
                  <a:srgbClr val="FFC000"/>
                </a:solidFill>
              </a:rPr>
              <a:t>2.  Öğretim Programıyla Entegrasyon	  5 puan</a:t>
            </a:r>
          </a:p>
          <a:p>
            <a:pPr marL="514350" indent="-514350">
              <a:buNone/>
            </a:pPr>
            <a:r>
              <a:rPr lang="tr-TR" sz="2400" b="1" dirty="0">
                <a:solidFill>
                  <a:srgbClr val="7030A0"/>
                </a:solidFill>
              </a:rPr>
              <a:t>3.  Ortak Okullar Arasındaki İşbirliği      5 puan</a:t>
            </a:r>
          </a:p>
          <a:p>
            <a:pPr marL="514350" indent="-514350">
              <a:buNone/>
            </a:pPr>
            <a:r>
              <a:rPr lang="tr-TR" sz="2400" b="1" dirty="0">
                <a:solidFill>
                  <a:srgbClr val="00B050"/>
                </a:solidFill>
              </a:rPr>
              <a:t>4.  Teknoloji Kullanımı			  5 puan</a:t>
            </a:r>
          </a:p>
          <a:p>
            <a:pPr marL="514350" indent="-514350">
              <a:buNone/>
            </a:pPr>
            <a:r>
              <a:rPr lang="tr-TR" sz="2400" b="1" dirty="0">
                <a:solidFill>
                  <a:srgbClr val="FF0066"/>
                </a:solidFill>
              </a:rPr>
              <a:t>5.  Sonuçlar, etkileri ve Belgeleme         5 puan</a:t>
            </a:r>
          </a:p>
          <a:p>
            <a:endParaRPr lang="tr-TR" dirty="0"/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8680"/>
            <a:ext cx="816079" cy="681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İçerik Yer Tutucusu"/>
          <p:cNvSpPr>
            <a:spLocks noGrp="1"/>
          </p:cNvSpPr>
          <p:nvPr>
            <p:ph sz="half" idx="1"/>
          </p:nvPr>
        </p:nvSpPr>
        <p:spPr>
          <a:xfrm>
            <a:off x="467544" y="1412776"/>
            <a:ext cx="8424936" cy="501317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r-TR" sz="1800" b="1" dirty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tr-TR" sz="2800" b="1" dirty="0">
                <a:solidFill>
                  <a:schemeClr val="tx2"/>
                </a:solidFill>
              </a:rPr>
              <a:t>Bu 5 kriter için </a:t>
            </a:r>
            <a:r>
              <a:rPr lang="tr-TR" sz="2800" b="1" dirty="0">
                <a:solidFill>
                  <a:srgbClr val="FF0000"/>
                </a:solidFill>
              </a:rPr>
              <a:t>25</a:t>
            </a:r>
            <a:r>
              <a:rPr lang="tr-TR" sz="2800" b="1" dirty="0">
                <a:solidFill>
                  <a:schemeClr val="tx2"/>
                </a:solidFill>
              </a:rPr>
              <a:t> puan üzerinden değerlendirme yapılmaktadır.</a:t>
            </a:r>
          </a:p>
          <a:p>
            <a:pPr marL="0" indent="0" algn="ctr">
              <a:buNone/>
            </a:pPr>
            <a:endParaRPr lang="tr-TR" sz="2800" b="1" dirty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tr-TR" sz="2800" b="1" dirty="0">
                <a:solidFill>
                  <a:schemeClr val="tx2"/>
                </a:solidFill>
              </a:rPr>
              <a:t>Proje kurucularına </a:t>
            </a:r>
            <a:r>
              <a:rPr lang="tr-TR" sz="2800" b="1" dirty="0">
                <a:solidFill>
                  <a:srgbClr val="FF0000"/>
                </a:solidFill>
              </a:rPr>
              <a:t>+5</a:t>
            </a:r>
            <a:r>
              <a:rPr lang="tr-TR" sz="2800" b="1" dirty="0">
                <a:solidFill>
                  <a:schemeClr val="tx2"/>
                </a:solidFill>
              </a:rPr>
              <a:t> puan verilmektedir.</a:t>
            </a:r>
          </a:p>
          <a:p>
            <a:pPr algn="ctr">
              <a:buFont typeface="Arial" charset="0"/>
              <a:buChar char="•"/>
            </a:pPr>
            <a:endParaRPr lang="tr-TR" sz="2800" b="1" dirty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tr-TR" sz="2800" b="1" dirty="0">
                <a:solidFill>
                  <a:schemeClr val="tx2"/>
                </a:solidFill>
              </a:rPr>
              <a:t>Kalite etiketi almak için </a:t>
            </a:r>
            <a:r>
              <a:rPr lang="tr-TR" sz="2800" b="1">
                <a:solidFill>
                  <a:schemeClr val="tx2"/>
                </a:solidFill>
              </a:rPr>
              <a:t>ise </a:t>
            </a:r>
            <a:r>
              <a:rPr lang="tr-TR" sz="2800" b="1">
                <a:solidFill>
                  <a:srgbClr val="FF0000"/>
                </a:solidFill>
              </a:rPr>
              <a:t>15</a:t>
            </a:r>
            <a:r>
              <a:rPr lang="tr-TR" sz="2800" b="1">
                <a:solidFill>
                  <a:schemeClr val="tx2"/>
                </a:solidFill>
              </a:rPr>
              <a:t> </a:t>
            </a:r>
            <a:r>
              <a:rPr lang="tr-TR" sz="2800" b="1" dirty="0">
                <a:solidFill>
                  <a:schemeClr val="tx2"/>
                </a:solidFill>
              </a:rPr>
              <a:t>puan </a:t>
            </a:r>
          </a:p>
          <a:p>
            <a:pPr marL="0" indent="0" algn="ctr">
              <a:buNone/>
            </a:pPr>
            <a:r>
              <a:rPr lang="tr-TR" sz="2800" b="1" dirty="0">
                <a:solidFill>
                  <a:schemeClr val="tx2"/>
                </a:solidFill>
              </a:rPr>
              <a:t>almamız yeterlidir.</a:t>
            </a: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55713"/>
            <a:ext cx="1435723" cy="1199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KILIC\Desktop\etwinning kalite etiketi\DİKKAT1-removebg-previe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-99392"/>
            <a:ext cx="1664185" cy="19442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481256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İçerik Yer Tutucusu"/>
          <p:cNvSpPr>
            <a:spLocks noGrp="1"/>
          </p:cNvSpPr>
          <p:nvPr>
            <p:ph sz="half" idx="1"/>
          </p:nvPr>
        </p:nvSpPr>
        <p:spPr>
          <a:xfrm>
            <a:off x="795581" y="1388398"/>
            <a:ext cx="7776864" cy="5013176"/>
          </a:xfrm>
        </p:spPr>
        <p:txBody>
          <a:bodyPr>
            <a:normAutofit/>
          </a:bodyPr>
          <a:lstStyle/>
          <a:p>
            <a:endParaRPr lang="tr-TR" sz="1800" b="1" dirty="0">
              <a:solidFill>
                <a:schemeClr val="tx2"/>
              </a:solidFill>
            </a:endParaRPr>
          </a:p>
          <a:p>
            <a:r>
              <a:rPr lang="tr-TR" sz="1800" b="1" dirty="0">
                <a:solidFill>
                  <a:schemeClr val="tx2"/>
                </a:solidFill>
              </a:rPr>
              <a:t>Her proje en az </a:t>
            </a:r>
            <a:r>
              <a:rPr lang="tr-TR" sz="1800" b="1" dirty="0">
                <a:solidFill>
                  <a:srgbClr val="FF0000"/>
                </a:solidFill>
              </a:rPr>
              <a:t>2 kişi </a:t>
            </a:r>
            <a:r>
              <a:rPr lang="tr-TR" sz="1800" b="1" dirty="0">
                <a:solidFill>
                  <a:schemeClr val="tx2"/>
                </a:solidFill>
              </a:rPr>
              <a:t>tarafından incelenir.</a:t>
            </a:r>
          </a:p>
          <a:p>
            <a:pPr marL="0" indent="0">
              <a:buNone/>
            </a:pPr>
            <a:endParaRPr lang="tr-TR" sz="1800" b="1" dirty="0">
              <a:solidFill>
                <a:schemeClr val="tx2"/>
              </a:solidFill>
            </a:endParaRPr>
          </a:p>
          <a:p>
            <a:r>
              <a:rPr lang="tr-TR" sz="1800" b="1" dirty="0">
                <a:solidFill>
                  <a:schemeClr val="tx2"/>
                </a:solidFill>
              </a:rPr>
              <a:t>Puanlar arasında </a:t>
            </a:r>
            <a:r>
              <a:rPr lang="tr-TR" sz="1800" b="1" dirty="0">
                <a:solidFill>
                  <a:srgbClr val="FF0000"/>
                </a:solidFill>
              </a:rPr>
              <a:t>yüksek farklar </a:t>
            </a:r>
            <a:r>
              <a:rPr lang="tr-TR" sz="1800" b="1" dirty="0">
                <a:solidFill>
                  <a:schemeClr val="tx2"/>
                </a:solidFill>
              </a:rPr>
              <a:t>var ise proje üst komisyon tarafından </a:t>
            </a:r>
            <a:r>
              <a:rPr lang="tr-TR" sz="1800" b="1" u="sng" dirty="0">
                <a:solidFill>
                  <a:srgbClr val="FF0000"/>
                </a:solidFill>
              </a:rPr>
              <a:t>tekrar</a:t>
            </a:r>
            <a:r>
              <a:rPr lang="tr-TR" sz="1800" b="1" dirty="0">
                <a:solidFill>
                  <a:schemeClr val="tx2"/>
                </a:solidFill>
              </a:rPr>
              <a:t> incelenir.</a:t>
            </a:r>
          </a:p>
          <a:p>
            <a:pPr marL="0" indent="0">
              <a:buNone/>
            </a:pPr>
            <a:endParaRPr lang="tr-TR" sz="1800" b="1" dirty="0">
              <a:solidFill>
                <a:schemeClr val="tx2"/>
              </a:solidFill>
            </a:endParaRPr>
          </a:p>
          <a:p>
            <a:r>
              <a:rPr lang="tr-TR" sz="1800" b="1" dirty="0">
                <a:solidFill>
                  <a:schemeClr val="tx2"/>
                </a:solidFill>
              </a:rPr>
              <a:t>Proje değerlendirme sonuçlarının açıklanması </a:t>
            </a:r>
            <a:r>
              <a:rPr lang="tr-TR" sz="1800" b="1" dirty="0">
                <a:solidFill>
                  <a:srgbClr val="FF0000"/>
                </a:solidFill>
              </a:rPr>
              <a:t>1 ay </a:t>
            </a:r>
            <a:r>
              <a:rPr lang="tr-TR" sz="1800" b="1" dirty="0">
                <a:solidFill>
                  <a:schemeClr val="tx2"/>
                </a:solidFill>
              </a:rPr>
              <a:t>kadar sürebilir. </a:t>
            </a:r>
          </a:p>
          <a:p>
            <a:pPr marL="0" indent="0">
              <a:buNone/>
            </a:pPr>
            <a:r>
              <a:rPr lang="tr-TR" sz="1800" b="1" dirty="0">
                <a:solidFill>
                  <a:schemeClr val="tx2"/>
                </a:solidFill>
              </a:rPr>
              <a:t>     Mail ile olumlu ya da  olumsuz bilgilendirme yapılır. </a:t>
            </a:r>
          </a:p>
          <a:p>
            <a:pPr marL="0" indent="0">
              <a:buNone/>
            </a:pPr>
            <a:endParaRPr lang="tr-TR" sz="1800" b="1" dirty="0">
              <a:solidFill>
                <a:schemeClr val="tx2"/>
              </a:solidFill>
            </a:endParaRPr>
          </a:p>
          <a:p>
            <a:r>
              <a:rPr lang="tr-TR" sz="1800" b="1" dirty="0">
                <a:solidFill>
                  <a:schemeClr val="tx2"/>
                </a:solidFill>
              </a:rPr>
              <a:t>Sonuçların tamamı açıklandıktan sonra tekrar değerlendirme süreci başlar.</a:t>
            </a:r>
          </a:p>
          <a:p>
            <a:pPr marL="0" indent="0">
              <a:buNone/>
            </a:pPr>
            <a:endParaRPr lang="tr-TR" sz="18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tr-TR" sz="2800" b="1" dirty="0">
                <a:solidFill>
                  <a:srgbClr val="FF0000"/>
                </a:solidFill>
              </a:rPr>
              <a:t>!!!</a:t>
            </a:r>
            <a:r>
              <a:rPr lang="tr-TR" sz="1800" b="1" dirty="0">
                <a:solidFill>
                  <a:schemeClr val="tx2"/>
                </a:solidFill>
              </a:rPr>
              <a:t> </a:t>
            </a:r>
            <a:r>
              <a:rPr lang="tr-TR" sz="1800" b="1" dirty="0"/>
              <a:t>Proje başvuru formu birebir aynı olan proje ortaklarının başvuruları doğrudan reddedilecektir</a:t>
            </a:r>
            <a:r>
              <a:rPr lang="tr-TR" sz="1800" dirty="0"/>
              <a:t>.</a:t>
            </a:r>
          </a:p>
          <a:p>
            <a:endParaRPr lang="tr-TR" sz="1800" b="1" dirty="0">
              <a:solidFill>
                <a:schemeClr val="tx2"/>
              </a:solidFill>
            </a:endParaRP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188640"/>
            <a:ext cx="1435723" cy="1199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KILIC\Desktop\etwinning kalite etiketi\DİKKAT1-removebg-previe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-99392"/>
            <a:ext cx="1664185" cy="1944216"/>
          </a:xfrm>
          <a:prstGeom prst="rect">
            <a:avLst/>
          </a:prstGeom>
          <a:noFill/>
        </p:spPr>
      </p:pic>
      <p:sp>
        <p:nvSpPr>
          <p:cNvPr id="2" name="Metin kutusu 1"/>
          <p:cNvSpPr txBox="1"/>
          <p:nvPr/>
        </p:nvSpPr>
        <p:spPr>
          <a:xfrm>
            <a:off x="1619672" y="526909"/>
            <a:ext cx="6155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>
                <a:solidFill>
                  <a:srgbClr val="FF0000"/>
                </a:solidFill>
              </a:rPr>
              <a:t>Kalite Etiketi Değerlendirme Süreci</a:t>
            </a:r>
          </a:p>
        </p:txBody>
      </p:sp>
    </p:spTree>
    <p:extLst>
      <p:ext uri="{BB962C8B-B14F-4D97-AF65-F5344CB8AC3E}">
        <p14:creationId xmlns:p14="http://schemas.microsoft.com/office/powerpoint/2010/main" val="2896615331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>
                <a:solidFill>
                  <a:srgbClr val="FF0000"/>
                </a:solidFill>
              </a:rPr>
              <a:t>     </a:t>
            </a:r>
            <a:br>
              <a:rPr lang="tr-TR" b="1" dirty="0">
                <a:solidFill>
                  <a:srgbClr val="FF0000"/>
                </a:solidFill>
              </a:rPr>
            </a:br>
            <a:br>
              <a:rPr lang="tr-TR" b="1" dirty="0">
                <a:solidFill>
                  <a:srgbClr val="FF0000"/>
                </a:solidFill>
              </a:rPr>
            </a:br>
            <a:endParaRPr lang="tr-TR" dirty="0">
              <a:solidFill>
                <a:srgbClr val="01236A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7342"/>
            <a:ext cx="1368152" cy="1143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51520" y="1700808"/>
            <a:ext cx="8229600" cy="4953000"/>
          </a:xfrm>
        </p:spPr>
        <p:txBody>
          <a:bodyPr/>
          <a:lstStyle/>
          <a:p>
            <a:pPr algn="just"/>
            <a:r>
              <a:rPr lang="tr-TR" sz="1800" b="1" dirty="0"/>
              <a:t>2022 değerlendirme süreci sonunda projesinin tekrar değerlendirilmesini talep eden öğretmenlerin </a:t>
            </a:r>
            <a:r>
              <a:rPr lang="tr-TR" sz="1800" b="1" u="sng" dirty="0">
                <a:solidFill>
                  <a:srgbClr val="FF0000"/>
                </a:solidFill>
                <a:hlinkClick r:id="rId3"/>
              </a:rPr>
              <a:t>tretwinning@gmail.com</a:t>
            </a:r>
            <a:r>
              <a:rPr lang="tr-TR" sz="1800" b="1" dirty="0"/>
              <a:t> mail adresine itiraz maillerini göndermeleri ve </a:t>
            </a:r>
            <a:r>
              <a:rPr lang="tr-TR" sz="1800" b="1" dirty="0" err="1"/>
              <a:t>eTwinning</a:t>
            </a:r>
            <a:r>
              <a:rPr lang="tr-TR" sz="1800" b="1" dirty="0"/>
              <a:t> Live üzerinden </a:t>
            </a:r>
            <a:r>
              <a:rPr lang="tr-TR" sz="1800" b="1" dirty="0">
                <a:solidFill>
                  <a:srgbClr val="FF0000"/>
                </a:solidFill>
              </a:rPr>
              <a:t>tekrar başvuru </a:t>
            </a:r>
            <a:r>
              <a:rPr lang="tr-TR" sz="1800" b="1" dirty="0"/>
              <a:t>yapmaları gerekmektedir.</a:t>
            </a:r>
          </a:p>
          <a:p>
            <a:pPr marL="0" indent="0" algn="just">
              <a:buNone/>
            </a:pPr>
            <a:endParaRPr lang="tr-TR" sz="1800" b="1" dirty="0"/>
          </a:p>
          <a:p>
            <a:pPr lvl="0" algn="just"/>
            <a:r>
              <a:rPr lang="tr-TR" sz="1800" b="1" dirty="0"/>
              <a:t>Tekrar değerlendirme sürecinde projelerin </a:t>
            </a:r>
            <a:r>
              <a:rPr lang="tr-TR" sz="1800" b="1" u="sng" dirty="0">
                <a:solidFill>
                  <a:srgbClr val="FF0000"/>
                </a:solidFill>
              </a:rPr>
              <a:t>başvuru formunda</a:t>
            </a:r>
            <a:r>
              <a:rPr lang="tr-TR" sz="1800" b="1" dirty="0">
                <a:solidFill>
                  <a:srgbClr val="FF0000"/>
                </a:solidFill>
              </a:rPr>
              <a:t> </a:t>
            </a:r>
            <a:r>
              <a:rPr lang="tr-TR" sz="1800" b="1" dirty="0"/>
              <a:t>ve </a:t>
            </a:r>
            <a:r>
              <a:rPr lang="tr-TR" sz="1800" b="1" u="sng" dirty="0" err="1">
                <a:solidFill>
                  <a:srgbClr val="FF0000"/>
                </a:solidFill>
              </a:rPr>
              <a:t>TwinSpace</a:t>
            </a:r>
            <a:r>
              <a:rPr lang="tr-TR" sz="1800" b="1" u="sng" dirty="0" err="1"/>
              <a:t>’</a:t>
            </a:r>
            <a:r>
              <a:rPr lang="tr-TR" sz="1800" b="1" dirty="0" err="1"/>
              <a:t>de</a:t>
            </a:r>
            <a:r>
              <a:rPr lang="tr-TR" sz="1800" b="1" dirty="0"/>
              <a:t> herhangi bir değişiklik yapılmadan </a:t>
            </a:r>
            <a:r>
              <a:rPr lang="tr-TR" sz="1800" b="1" dirty="0" err="1"/>
              <a:t>eTwinning</a:t>
            </a:r>
            <a:r>
              <a:rPr lang="tr-TR" sz="1800" b="1" dirty="0"/>
              <a:t> Live üzerinden başvuru yapılması gerekmektedir.</a:t>
            </a:r>
          </a:p>
          <a:p>
            <a:pPr marL="0" lvl="0" indent="0" algn="just">
              <a:buNone/>
            </a:pPr>
            <a:endParaRPr lang="tr-TR" sz="1800" b="1" dirty="0"/>
          </a:p>
          <a:p>
            <a:pPr lvl="0" algn="just"/>
            <a:r>
              <a:rPr lang="tr-TR" sz="1800" b="1" dirty="0"/>
              <a:t>İtiraz süreci sonunda reddedilen projelerin tekrar değerlendirilmesi yapılmayacaktır. Yani </a:t>
            </a:r>
            <a:r>
              <a:rPr lang="tr-TR" sz="1800" b="1" dirty="0">
                <a:solidFill>
                  <a:srgbClr val="FF0000"/>
                </a:solidFill>
              </a:rPr>
              <a:t>1 kez</a:t>
            </a:r>
            <a:r>
              <a:rPr lang="tr-TR" sz="1800" b="1" dirty="0"/>
              <a:t> itiraz etme hakkınız bulunmaktadır.</a:t>
            </a:r>
          </a:p>
          <a:p>
            <a:endParaRPr lang="tr-TR" sz="1800" b="1" dirty="0"/>
          </a:p>
        </p:txBody>
      </p:sp>
      <p:sp>
        <p:nvSpPr>
          <p:cNvPr id="5" name="Metin kutusu 4"/>
          <p:cNvSpPr txBox="1"/>
          <p:nvPr/>
        </p:nvSpPr>
        <p:spPr>
          <a:xfrm>
            <a:off x="2555776" y="510235"/>
            <a:ext cx="51500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Proje Tekrar Değerlendirme Talebi</a:t>
            </a:r>
          </a:p>
        </p:txBody>
      </p:sp>
    </p:spTree>
    <p:extLst>
      <p:ext uri="{BB962C8B-B14F-4D97-AF65-F5344CB8AC3E}">
        <p14:creationId xmlns:p14="http://schemas.microsoft.com/office/powerpoint/2010/main" val="1369978578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835696" y="307044"/>
            <a:ext cx="8229600" cy="582613"/>
          </a:xfrm>
        </p:spPr>
        <p:txBody>
          <a:bodyPr/>
          <a:lstStyle/>
          <a:p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KISA AÇIKLAMA BÖLÜMÜ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93187" y="1556792"/>
            <a:ext cx="8229600" cy="495300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tr-TR" sz="1600" b="1" dirty="0">
                <a:solidFill>
                  <a:schemeClr val="tx2"/>
                </a:solidFill>
              </a:rPr>
              <a:t>Bu bölümde projenizin kısa bir özetini yazmalısınız.</a:t>
            </a:r>
          </a:p>
          <a:p>
            <a:pPr>
              <a:buNone/>
            </a:pPr>
            <a:endParaRPr lang="tr-TR" sz="1600" b="1" dirty="0">
              <a:solidFill>
                <a:schemeClr val="tx2"/>
              </a:solidFill>
            </a:endParaRPr>
          </a:p>
          <a:p>
            <a:pPr>
              <a:buNone/>
            </a:pPr>
            <a:endParaRPr lang="tr-TR" sz="16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tr-TR" sz="1600" b="1" dirty="0">
                <a:solidFill>
                  <a:srgbClr val="FF0000"/>
                </a:solidFill>
              </a:rPr>
              <a:t>Proje özetinizde:</a:t>
            </a:r>
          </a:p>
          <a:p>
            <a:pPr lvl="0"/>
            <a:r>
              <a:rPr lang="tr-TR" sz="1700" b="1" dirty="0"/>
              <a:t>Misafir kullanıcı adı ve şifrenizi,</a:t>
            </a:r>
          </a:p>
          <a:p>
            <a:pPr lvl="0"/>
            <a:r>
              <a:rPr lang="tr-TR" sz="1700" b="1" dirty="0"/>
              <a:t>Branşınız,</a:t>
            </a:r>
          </a:p>
          <a:p>
            <a:pPr lvl="0"/>
            <a:r>
              <a:rPr lang="tr-TR" sz="1700" b="1" dirty="0">
                <a:solidFill>
                  <a:schemeClr val="tx2"/>
                </a:solidFill>
              </a:rPr>
              <a:t>Projeniz kaç ortaklı, ulusal ve uluslararası ne tür bir proje,</a:t>
            </a:r>
          </a:p>
          <a:p>
            <a:r>
              <a:rPr lang="tr-TR" sz="1700" b="1" dirty="0">
                <a:solidFill>
                  <a:schemeClr val="tx2"/>
                </a:solidFill>
              </a:rPr>
              <a:t>Projenizin amaçları neler,</a:t>
            </a:r>
          </a:p>
          <a:p>
            <a:r>
              <a:rPr lang="tr-TR" sz="1700" b="1" dirty="0">
                <a:solidFill>
                  <a:schemeClr val="tx2"/>
                </a:solidFill>
              </a:rPr>
              <a:t>Projeniz de ne gibi etkinlikler yaptınız (kısaca) belirmelisiniz.</a:t>
            </a:r>
          </a:p>
          <a:p>
            <a:r>
              <a:rPr lang="tr-TR" sz="1700" b="1" dirty="0">
                <a:solidFill>
                  <a:schemeClr val="tx2"/>
                </a:solidFill>
              </a:rPr>
              <a:t>Salgın sebebiyle projenizde değişiklikler yaptıysanız, projenizi revize ettiğinizi burada belirtebilirsiniz.</a:t>
            </a:r>
          </a:p>
          <a:p>
            <a:pPr lvl="0"/>
            <a:r>
              <a:rPr lang="tr-TR" sz="1700" b="1" dirty="0"/>
              <a:t>Projenizin final ürünü veya birden çok ise final ürünlerinden örnekler verebilirsiniz.</a:t>
            </a:r>
          </a:p>
          <a:p>
            <a:r>
              <a:rPr lang="tr-TR" sz="1700" b="1" dirty="0"/>
              <a:t>Eğer Türkiye Özel Ödülleri’ne başvuru yapmak istiyorsanız   “</a:t>
            </a:r>
            <a:r>
              <a:rPr lang="tr-TR" sz="1700" b="1" dirty="0" err="1">
                <a:solidFill>
                  <a:srgbClr val="FF0000"/>
                </a:solidFill>
              </a:rPr>
              <a:t>eTwinning</a:t>
            </a:r>
            <a:r>
              <a:rPr lang="tr-TR" sz="1700" b="1" dirty="0">
                <a:solidFill>
                  <a:srgbClr val="FF0000"/>
                </a:solidFill>
              </a:rPr>
              <a:t> Türkiye Özel Ödülü ….…… kategorisine başvuru yapmak istiyorum.</a:t>
            </a:r>
            <a:r>
              <a:rPr lang="tr-TR" sz="1700" b="1" dirty="0"/>
              <a:t>” ibaresini buraya yazmalısınız.</a:t>
            </a:r>
          </a:p>
          <a:p>
            <a:r>
              <a:rPr lang="tr-TR" sz="1700" b="1" dirty="0"/>
              <a:t>Öğretmenler birden fazla kategoriye başvuru yapabilirler ama mutlaka belirtmeleri gerekmektedir.</a:t>
            </a:r>
          </a:p>
          <a:p>
            <a:pPr marL="0" lvl="0" indent="0">
              <a:buNone/>
            </a:pPr>
            <a:endParaRPr lang="tr-TR" sz="1600" b="1" dirty="0"/>
          </a:p>
          <a:p>
            <a:pPr marL="0" lvl="0" indent="0">
              <a:buNone/>
            </a:pPr>
            <a:r>
              <a:rPr lang="tr-TR" sz="4000" b="1" dirty="0">
                <a:solidFill>
                  <a:srgbClr val="FF0000"/>
                </a:solidFill>
              </a:rPr>
              <a:t>!</a:t>
            </a:r>
            <a:r>
              <a:rPr lang="tr-TR" sz="1600" b="1" dirty="0"/>
              <a:t> Kısacası bu kısma, projenizi hiç tanımayan birine etkili bir şekilde 1000 karakteri geçmeyecek şekilde tanıtmalısınız.</a:t>
            </a:r>
            <a:endParaRPr lang="tr-TR" sz="1600" dirty="0"/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187" y="188640"/>
            <a:ext cx="1296144" cy="1083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505710" y="274003"/>
            <a:ext cx="8229600" cy="706090"/>
          </a:xfrm>
        </p:spPr>
        <p:txBody>
          <a:bodyPr>
            <a:normAutofit/>
          </a:bodyPr>
          <a:lstStyle/>
          <a:p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            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95536" y="783047"/>
            <a:ext cx="7920880" cy="5832648"/>
          </a:xfrm>
        </p:spPr>
        <p:txBody>
          <a:bodyPr>
            <a:noAutofit/>
          </a:bodyPr>
          <a:lstStyle/>
          <a:p>
            <a:endParaRPr lang="tr-TR" sz="1600" b="1" dirty="0"/>
          </a:p>
          <a:p>
            <a:pPr marL="342900" lvl="1" indent="-342900">
              <a:buFontTx/>
              <a:buChar char="•"/>
            </a:pPr>
            <a:r>
              <a:rPr lang="tr-TR" sz="2400" b="1" dirty="0">
                <a:solidFill>
                  <a:srgbClr val="00B050"/>
                </a:solidFill>
              </a:rPr>
              <a:t>  Yenilik ve Girişimcilik Kategorisi</a:t>
            </a:r>
          </a:p>
          <a:p>
            <a:pPr marL="342900" lvl="1" indent="-342900">
              <a:buFontTx/>
              <a:buChar char="•"/>
            </a:pPr>
            <a:endParaRPr lang="tr-TR" sz="1100" b="1" i="0" dirty="0">
              <a:solidFill>
                <a:srgbClr val="00B050"/>
              </a:solidFill>
              <a:effectLst/>
              <a:latin typeface="Source Sans Pro" panose="020B0604020202020204" pitchFamily="34" charset="0"/>
            </a:endParaRPr>
          </a:p>
          <a:p>
            <a:pPr marL="342900" lvl="1" indent="-342900">
              <a:buFontTx/>
              <a:buChar char="•"/>
            </a:pPr>
            <a:r>
              <a:rPr lang="tr-TR" sz="2400" b="1" i="0" dirty="0">
                <a:solidFill>
                  <a:srgbClr val="7030A0"/>
                </a:solidFill>
                <a:effectLst/>
                <a:latin typeface="Source Sans Pro" panose="020B0604020202020204" pitchFamily="34" charset="0"/>
              </a:rPr>
              <a:t>  Geleceğimiz Güzel, Sürdürülebilir, Birlikte: Okullar ve        Yeni Avrupa </a:t>
            </a:r>
            <a:r>
              <a:rPr lang="tr-TR" sz="2400" b="1" i="0" dirty="0" err="1">
                <a:solidFill>
                  <a:srgbClr val="7030A0"/>
                </a:solidFill>
                <a:effectLst/>
                <a:latin typeface="Source Sans Pro" panose="020B0604020202020204" pitchFamily="34" charset="0"/>
              </a:rPr>
              <a:t>Bauhaus</a:t>
            </a:r>
            <a:r>
              <a:rPr lang="tr-TR" sz="2400" b="1" i="0" dirty="0">
                <a:solidFill>
                  <a:srgbClr val="7030A0"/>
                </a:solidFill>
                <a:effectLst/>
                <a:latin typeface="Source Sans Pro" panose="020B0604020202020204" pitchFamily="34" charset="0"/>
              </a:rPr>
              <a:t> Girişimi</a:t>
            </a:r>
          </a:p>
          <a:p>
            <a:pPr marL="342900" lvl="1" indent="-342900">
              <a:buFontTx/>
              <a:buChar char="•"/>
            </a:pPr>
            <a:r>
              <a:rPr lang="tr-TR" sz="2400" b="1" dirty="0">
                <a:solidFill>
                  <a:srgbClr val="FFCC00"/>
                </a:solidFill>
              </a:rPr>
              <a:t>  Meslek Liseleri Kategorisi</a:t>
            </a:r>
          </a:p>
          <a:p>
            <a:pPr marL="342900" lvl="1" indent="-342900">
              <a:buFontTx/>
              <a:buChar char="•"/>
            </a:pPr>
            <a:r>
              <a:rPr lang="tr-TR" sz="2400" b="1" dirty="0">
                <a:solidFill>
                  <a:srgbClr val="FF0066"/>
                </a:solidFill>
              </a:rPr>
              <a:t>  Engelsiz </a:t>
            </a:r>
            <a:r>
              <a:rPr lang="tr-TR" sz="2400" b="1" dirty="0" err="1">
                <a:solidFill>
                  <a:srgbClr val="FF0066"/>
                </a:solidFill>
              </a:rPr>
              <a:t>eTwinning</a:t>
            </a:r>
            <a:endParaRPr lang="tr-TR" sz="2400" b="1" dirty="0">
              <a:solidFill>
                <a:srgbClr val="FF0066"/>
              </a:solidFill>
            </a:endParaRPr>
          </a:p>
          <a:p>
            <a:pPr marL="342900" lvl="1" indent="-342900">
              <a:buFontTx/>
              <a:buChar char="•"/>
            </a:pPr>
            <a:r>
              <a:rPr lang="tr-TR" sz="2400" b="1" dirty="0">
                <a:solidFill>
                  <a:srgbClr val="0070C0"/>
                </a:solidFill>
              </a:rPr>
              <a:t>  STEM Kategorisi</a:t>
            </a:r>
          </a:p>
          <a:p>
            <a:pPr marL="342900" lvl="1" indent="-342900">
              <a:buFontTx/>
              <a:buChar char="•"/>
            </a:pPr>
            <a:r>
              <a:rPr lang="tr-TR" sz="2400" b="1" dirty="0">
                <a:solidFill>
                  <a:srgbClr val="CC0099"/>
                </a:solidFill>
              </a:rPr>
              <a:t>  Yaş Kategorisi</a:t>
            </a:r>
          </a:p>
          <a:p>
            <a:pPr marL="0" lvl="1" indent="0">
              <a:buNone/>
            </a:pPr>
            <a:endParaRPr lang="tr-TR" sz="1050" b="1" dirty="0"/>
          </a:p>
          <a:p>
            <a:pPr marL="0" lvl="0" indent="0" algn="just">
              <a:buNone/>
            </a:pPr>
            <a:r>
              <a:rPr lang="tr-TR" sz="1800" dirty="0"/>
              <a:t>	</a:t>
            </a:r>
            <a:r>
              <a:rPr lang="tr-TR" sz="1800" dirty="0">
                <a:solidFill>
                  <a:schemeClr val="accent4">
                    <a:lumMod val="85000"/>
                    <a:lumOff val="15000"/>
                  </a:schemeClr>
                </a:solidFill>
              </a:rPr>
              <a:t>0-6  Yaş Kategorisi</a:t>
            </a:r>
            <a:endParaRPr lang="tr-TR" sz="1600" dirty="0">
              <a:solidFill>
                <a:schemeClr val="accent4">
                  <a:lumMod val="85000"/>
                  <a:lumOff val="15000"/>
                </a:schemeClr>
              </a:solidFill>
            </a:endParaRPr>
          </a:p>
          <a:p>
            <a:pPr marL="0" lvl="0" indent="0" algn="just">
              <a:buNone/>
            </a:pPr>
            <a:r>
              <a:rPr lang="tr-TR" sz="1800" dirty="0">
                <a:solidFill>
                  <a:schemeClr val="accent4">
                    <a:lumMod val="85000"/>
                    <a:lumOff val="15000"/>
                  </a:schemeClr>
                </a:solidFill>
              </a:rPr>
              <a:t>	7-11 Yaş Kategorisi</a:t>
            </a:r>
            <a:endParaRPr lang="tr-TR" sz="1600" dirty="0">
              <a:solidFill>
                <a:schemeClr val="accent4">
                  <a:lumMod val="85000"/>
                  <a:lumOff val="15000"/>
                </a:schemeClr>
              </a:solidFill>
            </a:endParaRPr>
          </a:p>
          <a:p>
            <a:pPr marL="0" lvl="0" indent="0" algn="just">
              <a:buNone/>
            </a:pPr>
            <a:r>
              <a:rPr lang="tr-TR" sz="1800" dirty="0">
                <a:solidFill>
                  <a:schemeClr val="accent4">
                    <a:lumMod val="85000"/>
                    <a:lumOff val="15000"/>
                  </a:schemeClr>
                </a:solidFill>
              </a:rPr>
              <a:t>	12-15 Yaş Kategorisi</a:t>
            </a:r>
            <a:endParaRPr lang="tr-TR" sz="1600" dirty="0">
              <a:solidFill>
                <a:schemeClr val="accent4">
                  <a:lumMod val="85000"/>
                  <a:lumOff val="15000"/>
                </a:schemeClr>
              </a:solidFill>
            </a:endParaRPr>
          </a:p>
          <a:p>
            <a:pPr marL="0" lvl="0" indent="0" algn="just">
              <a:buNone/>
            </a:pPr>
            <a:r>
              <a:rPr lang="tr-TR" sz="1800" dirty="0">
                <a:solidFill>
                  <a:schemeClr val="accent4">
                    <a:lumMod val="85000"/>
                    <a:lumOff val="15000"/>
                  </a:schemeClr>
                </a:solidFill>
              </a:rPr>
              <a:t>	16-19 Yaş Kategorisi</a:t>
            </a:r>
            <a:endParaRPr lang="tr-TR" sz="1600" dirty="0">
              <a:solidFill>
                <a:schemeClr val="accent4">
                  <a:lumMod val="85000"/>
                  <a:lumOff val="15000"/>
                </a:schemeClr>
              </a:solidFill>
            </a:endParaRPr>
          </a:p>
          <a:p>
            <a:pPr marL="457200" lvl="1" indent="-457200">
              <a:buFont typeface="Arial" panose="020B0604020202020204" pitchFamily="34" charset="0"/>
              <a:buChar char="•"/>
            </a:pPr>
            <a:endParaRPr lang="tr-TR" sz="1200" b="1" dirty="0"/>
          </a:p>
          <a:p>
            <a:pPr marL="0" lvl="1" indent="0">
              <a:buNone/>
            </a:pPr>
            <a:r>
              <a:rPr lang="tr-TR" sz="2400" b="1" dirty="0"/>
              <a:t>*</a:t>
            </a:r>
            <a:r>
              <a:rPr lang="tr-TR" sz="1600" b="1" dirty="0"/>
              <a:t> Yaş grubu ödülleri projeye verilecektir. Ödül törenine Ulusal Kalite Etiketi </a:t>
            </a:r>
          </a:p>
          <a:p>
            <a:pPr marL="0" lvl="1" indent="0">
              <a:buNone/>
            </a:pPr>
            <a:r>
              <a:rPr lang="tr-TR" sz="1600" b="1" dirty="0"/>
              <a:t>almış kurucular davet edilecektir.</a:t>
            </a:r>
          </a:p>
          <a:p>
            <a:pPr marL="0" lvl="1" indent="0">
              <a:buNone/>
            </a:pPr>
            <a:endParaRPr lang="tr-TR" b="1" dirty="0"/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708920"/>
            <a:ext cx="1872208" cy="1564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ikdörtgen 4"/>
          <p:cNvSpPr/>
          <p:nvPr/>
        </p:nvSpPr>
        <p:spPr>
          <a:xfrm>
            <a:off x="1466344" y="259827"/>
            <a:ext cx="65267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tr-TR" sz="2800" b="1" dirty="0">
                <a:solidFill>
                  <a:srgbClr val="FF0000"/>
                </a:solidFill>
              </a:rPr>
              <a:t>2022 </a:t>
            </a:r>
            <a:r>
              <a:rPr lang="tr-TR" sz="2800" b="1" dirty="0" err="1">
                <a:solidFill>
                  <a:srgbClr val="FF0000"/>
                </a:solidFill>
              </a:rPr>
              <a:t>eTwinning</a:t>
            </a:r>
            <a:r>
              <a:rPr lang="tr-TR" sz="2800" b="1" dirty="0">
                <a:solidFill>
                  <a:srgbClr val="FF0000"/>
                </a:solidFill>
              </a:rPr>
              <a:t> Türkiye Özel Ödülleri</a:t>
            </a:r>
          </a:p>
        </p:txBody>
      </p:sp>
    </p:spTree>
    <p:extLst>
      <p:ext uri="{BB962C8B-B14F-4D97-AF65-F5344CB8AC3E}">
        <p14:creationId xmlns:p14="http://schemas.microsoft.com/office/powerpoint/2010/main" val="3005024397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411760" y="332656"/>
            <a:ext cx="8229600" cy="582613"/>
          </a:xfrm>
        </p:spPr>
        <p:txBody>
          <a:bodyPr/>
          <a:lstStyle/>
          <a:p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ÖRNEK METİN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93187" y="1556792"/>
            <a:ext cx="8229600" cy="4953000"/>
          </a:xfrm>
        </p:spPr>
        <p:txBody>
          <a:bodyPr>
            <a:normAutofit/>
          </a:bodyPr>
          <a:lstStyle/>
          <a:p>
            <a:r>
              <a:rPr lang="tr-TR" sz="1600" dirty="0"/>
              <a:t>Kullanıcı Adı:  </a:t>
            </a:r>
            <a:r>
              <a:rPr lang="tr-TR" sz="1600" dirty="0" err="1"/>
              <a:t>ad.ya</a:t>
            </a:r>
            <a:endParaRPr lang="tr-TR" sz="1600" dirty="0"/>
          </a:p>
          <a:p>
            <a:r>
              <a:rPr lang="tr-TR" sz="1600" dirty="0"/>
              <a:t>Şifre:20202020</a:t>
            </a:r>
          </a:p>
          <a:p>
            <a:r>
              <a:rPr lang="tr-TR" sz="1600" dirty="0"/>
              <a:t>Sınıf Öğretmeniyim. Projemizde 3.Sınıf öğrencilerimle </a:t>
            </a:r>
            <a:r>
              <a:rPr lang="tr-TR" sz="1600" dirty="0" err="1"/>
              <a:t>çalıştım.Projemiz</a:t>
            </a:r>
            <a:r>
              <a:rPr lang="tr-TR" sz="1600" dirty="0"/>
              <a:t> 43 ortaklı uluslararası bir </a:t>
            </a:r>
            <a:r>
              <a:rPr lang="tr-TR" sz="1600" dirty="0" err="1"/>
              <a:t>projedir.Projemizde</a:t>
            </a:r>
            <a:r>
              <a:rPr lang="tr-TR" sz="1600" dirty="0"/>
              <a:t> 2023 eğitim vizyonunu temel alarak, öğrencilerimizin ana dillerini etkili ve doğru </a:t>
            </a:r>
            <a:r>
              <a:rPr lang="tr-TR" sz="1600" dirty="0" err="1"/>
              <a:t>kullanmalarını,topluluk</a:t>
            </a:r>
            <a:r>
              <a:rPr lang="tr-TR" sz="1600" dirty="0"/>
              <a:t> önünde </a:t>
            </a:r>
            <a:r>
              <a:rPr lang="tr-TR" sz="1600" dirty="0" err="1"/>
              <a:t>konuşabilme,yaratıcılıklarını</a:t>
            </a:r>
            <a:r>
              <a:rPr lang="tr-TR" sz="1600" dirty="0"/>
              <a:t> </a:t>
            </a:r>
            <a:r>
              <a:rPr lang="tr-TR" sz="1600" dirty="0" err="1"/>
              <a:t>geliştirebilme,kendini</a:t>
            </a:r>
            <a:r>
              <a:rPr lang="tr-TR" sz="1600" dirty="0"/>
              <a:t> ifade edebilme gibi becerilerini geliştirmeyi </a:t>
            </a:r>
            <a:r>
              <a:rPr lang="tr-TR" sz="1600" dirty="0" err="1"/>
              <a:t>amaçladık.Derslerimizi</a:t>
            </a:r>
            <a:r>
              <a:rPr lang="tr-TR" sz="1600" dirty="0"/>
              <a:t> disiplinler arası çeşitli oyunlarla birleştirerek eğlenceli bir şekilde </a:t>
            </a:r>
            <a:r>
              <a:rPr lang="tr-TR" sz="1600" dirty="0" err="1"/>
              <a:t>gerçekleştirdik.Bu</a:t>
            </a:r>
            <a:r>
              <a:rPr lang="tr-TR" sz="1600" dirty="0"/>
              <a:t> sayede çeşitli kazanım ve becerilerin </a:t>
            </a:r>
            <a:r>
              <a:rPr lang="tr-TR" sz="1600" dirty="0" err="1"/>
              <a:t>yerleşmesini,öğrenmenin</a:t>
            </a:r>
            <a:r>
              <a:rPr lang="tr-TR" sz="1600" dirty="0"/>
              <a:t> en üst düzeyde gerçekleşmesini </a:t>
            </a:r>
            <a:r>
              <a:rPr lang="tr-TR" sz="1600" dirty="0" err="1"/>
              <a:t>sağladık.Çeşitli</a:t>
            </a:r>
            <a:r>
              <a:rPr lang="tr-TR" sz="1600" dirty="0"/>
              <a:t> web 2 araçlarıyla ortak ve </a:t>
            </a:r>
            <a:r>
              <a:rPr lang="tr-TR" sz="1600" dirty="0" err="1"/>
              <a:t>işbirlikli</a:t>
            </a:r>
            <a:r>
              <a:rPr lang="tr-TR" sz="1600" dirty="0"/>
              <a:t> ürünler yaparak öğrencilerimizin farklı kültürleri </a:t>
            </a:r>
            <a:r>
              <a:rPr lang="tr-TR" sz="1600" dirty="0" err="1"/>
              <a:t>tanıma,işbirliği,iletişim</a:t>
            </a:r>
            <a:r>
              <a:rPr lang="tr-TR" sz="1600" dirty="0"/>
              <a:t> ve dijital ortam becerilerinin gelişmesini </a:t>
            </a:r>
            <a:r>
              <a:rPr lang="tr-TR" sz="1600" dirty="0" err="1"/>
              <a:t>hedefledik.Proje</a:t>
            </a:r>
            <a:r>
              <a:rPr lang="tr-TR" sz="1600" dirty="0"/>
              <a:t> </a:t>
            </a:r>
            <a:r>
              <a:rPr lang="tr-TR" sz="1600" dirty="0" err="1"/>
              <a:t>sonunda;öğrencilerimizin</a:t>
            </a:r>
            <a:r>
              <a:rPr lang="tr-TR" sz="1600" dirty="0"/>
              <a:t> sosyal ve akademik başarılarının </a:t>
            </a:r>
            <a:r>
              <a:rPr lang="tr-TR" sz="1600" dirty="0" err="1"/>
              <a:t>gelişerek,ana</a:t>
            </a:r>
            <a:r>
              <a:rPr lang="tr-TR" sz="1600" dirty="0"/>
              <a:t> dillerini doğru ve etkili </a:t>
            </a:r>
            <a:r>
              <a:rPr lang="tr-TR" sz="1600" dirty="0" err="1"/>
              <a:t>kullanabildiklerini,deslere</a:t>
            </a:r>
            <a:r>
              <a:rPr lang="tr-TR" sz="1600" dirty="0"/>
              <a:t> karşı ilgi ve tutumlarının olumlu yönde geliştiğini gözlemledik. 7-11 yaş kategorisine başvurmak istiyorum.</a:t>
            </a:r>
          </a:p>
          <a:p>
            <a:pPr marL="0" indent="0">
              <a:buNone/>
            </a:pPr>
            <a:endParaRPr lang="tr-TR" sz="1600" dirty="0"/>
          </a:p>
          <a:p>
            <a:pPr>
              <a:buNone/>
            </a:pPr>
            <a:endParaRPr lang="tr-TR" sz="1600" dirty="0"/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187" y="188640"/>
            <a:ext cx="1296144" cy="1083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57337446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505710" y="274003"/>
            <a:ext cx="8229600" cy="706090"/>
          </a:xfrm>
        </p:spPr>
        <p:txBody>
          <a:bodyPr>
            <a:normAutofit/>
          </a:bodyPr>
          <a:lstStyle/>
          <a:p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            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67544" y="1412776"/>
            <a:ext cx="8100392" cy="518457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tr-TR" sz="2000" b="1" dirty="0"/>
          </a:p>
          <a:p>
            <a:r>
              <a:rPr lang="tr-TR" sz="2000" b="1" dirty="0" err="1"/>
              <a:t>Twinspace</a:t>
            </a:r>
            <a:r>
              <a:rPr lang="tr-TR" sz="2000" b="1" dirty="0"/>
              <a:t> </a:t>
            </a:r>
            <a:r>
              <a:rPr lang="tr-TR" sz="2000" b="1" dirty="0" err="1"/>
              <a:t>anasayfa</a:t>
            </a:r>
            <a:r>
              <a:rPr lang="tr-TR" sz="2000" b="1" dirty="0"/>
              <a:t> linkimiz</a:t>
            </a:r>
          </a:p>
          <a:p>
            <a:r>
              <a:rPr lang="tr-TR" sz="2000" b="1" dirty="0"/>
              <a:t>Kişisel </a:t>
            </a:r>
            <a:r>
              <a:rPr lang="tr-TR" sz="2000" b="1" dirty="0" err="1"/>
              <a:t>padlet</a:t>
            </a:r>
            <a:r>
              <a:rPr lang="tr-TR" sz="2000" b="1" dirty="0"/>
              <a:t>, </a:t>
            </a:r>
            <a:r>
              <a:rPr lang="tr-TR" sz="2000" b="1" dirty="0" err="1"/>
              <a:t>website</a:t>
            </a:r>
            <a:r>
              <a:rPr lang="tr-TR" sz="2000" b="1" dirty="0"/>
              <a:t>, </a:t>
            </a:r>
            <a:r>
              <a:rPr lang="tr-TR" sz="2000" b="1" dirty="0" err="1"/>
              <a:t>blog</a:t>
            </a:r>
            <a:r>
              <a:rPr lang="tr-TR" sz="2000" b="1" dirty="0"/>
              <a:t> </a:t>
            </a:r>
            <a:r>
              <a:rPr lang="tr-TR" sz="2000" b="1" dirty="0" err="1"/>
              <a:t>vs</a:t>
            </a:r>
            <a:r>
              <a:rPr lang="tr-TR" sz="2000" b="1" dirty="0"/>
              <a:t> linklerimiz</a:t>
            </a:r>
          </a:p>
          <a:p>
            <a:r>
              <a:rPr lang="tr-TR" sz="2000" b="1" dirty="0"/>
              <a:t>Proje yaygınlaştırma sayfası linkimiz</a:t>
            </a:r>
          </a:p>
          <a:p>
            <a:r>
              <a:rPr lang="tr-TR" sz="2000" b="1" dirty="0"/>
              <a:t>Ziyaretçi defteri linkimiz</a:t>
            </a:r>
            <a:endParaRPr lang="tr-TR" sz="1800" b="1" dirty="0"/>
          </a:p>
          <a:p>
            <a:r>
              <a:rPr lang="tr-TR" sz="2000" b="1" dirty="0"/>
              <a:t>Proje sergimizin linki</a:t>
            </a:r>
          </a:p>
          <a:p>
            <a:r>
              <a:rPr lang="tr-TR" sz="2000" b="1" dirty="0"/>
              <a:t>Proje iletişim linklerimiz</a:t>
            </a:r>
          </a:p>
          <a:p>
            <a:r>
              <a:rPr lang="tr-TR" sz="2000" b="1" dirty="0"/>
              <a:t>Ortak ve işbirlikçi çalışmalara ait linklerimizi bu bölüme eklenebilir.</a:t>
            </a:r>
          </a:p>
          <a:p>
            <a:endParaRPr lang="tr-TR" sz="2000" b="1" dirty="0"/>
          </a:p>
          <a:p>
            <a:pPr marL="0" indent="0">
              <a:buNone/>
            </a:pPr>
            <a:r>
              <a:rPr lang="tr-TR" sz="1800" b="1" dirty="0"/>
              <a:t>Eğer belgelere yükleme yapacaksınız bu bölümde bunu belirtmelisiniz.</a:t>
            </a:r>
          </a:p>
          <a:p>
            <a:pPr marL="0" indent="0">
              <a:buNone/>
            </a:pPr>
            <a:endParaRPr lang="tr-TR" sz="1800" b="1" dirty="0"/>
          </a:p>
          <a:p>
            <a:pPr marL="0" indent="0">
              <a:buNone/>
            </a:pPr>
            <a:r>
              <a:rPr lang="tr-TR" sz="1800" b="1" dirty="0"/>
              <a:t>* Tüm çalışmalarımıza ait linklerim “ LİNKLER” isimli </a:t>
            </a:r>
            <a:r>
              <a:rPr lang="tr-TR" sz="1800" b="1" dirty="0" err="1"/>
              <a:t>word</a:t>
            </a:r>
            <a:r>
              <a:rPr lang="tr-TR" sz="1800" b="1" dirty="0"/>
              <a:t> dosyasındadır.</a:t>
            </a:r>
          </a:p>
          <a:p>
            <a:endParaRPr lang="tr-TR" sz="2000" b="1" dirty="0"/>
          </a:p>
          <a:p>
            <a:pPr marL="0" lvl="1" indent="0">
              <a:buNone/>
            </a:pPr>
            <a:endParaRPr lang="tr-TR" sz="1800" b="1" dirty="0"/>
          </a:p>
          <a:p>
            <a:pPr marL="0" lvl="1" indent="0">
              <a:buNone/>
            </a:pPr>
            <a:endParaRPr lang="tr-TR" sz="1800" b="1" dirty="0"/>
          </a:p>
        </p:txBody>
      </p:sp>
      <p:sp>
        <p:nvSpPr>
          <p:cNvPr id="5" name="Dikdörtgen 4"/>
          <p:cNvSpPr/>
          <p:nvPr/>
        </p:nvSpPr>
        <p:spPr>
          <a:xfrm>
            <a:off x="1691680" y="540396"/>
            <a:ext cx="59137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tr-TR" sz="2800" b="1" dirty="0">
                <a:solidFill>
                  <a:srgbClr val="FF0000"/>
                </a:solidFill>
              </a:rPr>
              <a:t>Proje Sonuçlarına Doğru Bağlantı</a:t>
            </a:r>
          </a:p>
        </p:txBody>
      </p:sp>
      <p:pic>
        <p:nvPicPr>
          <p:cNvPr id="6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133" y="31485"/>
            <a:ext cx="1296144" cy="1083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53561372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505710" y="274003"/>
            <a:ext cx="8229600" cy="706090"/>
          </a:xfrm>
        </p:spPr>
        <p:txBody>
          <a:bodyPr>
            <a:normAutofit/>
          </a:bodyPr>
          <a:lstStyle/>
          <a:p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            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99133" y="1484784"/>
            <a:ext cx="8837363" cy="4824536"/>
          </a:xfrm>
        </p:spPr>
        <p:txBody>
          <a:bodyPr>
            <a:noAutofit/>
          </a:bodyPr>
          <a:lstStyle/>
          <a:p>
            <a:r>
              <a:rPr lang="tr-TR" sz="1600" u="sng" dirty="0">
                <a:hlinkClick r:id="rId2"/>
              </a:rPr>
              <a:t>https://twinspace.etwinning.net/91097/home</a:t>
            </a:r>
            <a:r>
              <a:rPr lang="tr-TR" sz="1600" dirty="0"/>
              <a:t> </a:t>
            </a:r>
            <a:r>
              <a:rPr lang="tr-TR" sz="1600" dirty="0" err="1"/>
              <a:t>twinspace</a:t>
            </a:r>
            <a:r>
              <a:rPr lang="tr-TR" sz="1600" dirty="0"/>
              <a:t> </a:t>
            </a:r>
            <a:r>
              <a:rPr lang="tr-TR" sz="1600" dirty="0" err="1"/>
              <a:t>anasayfa</a:t>
            </a:r>
            <a:r>
              <a:rPr lang="tr-TR" sz="1600" dirty="0"/>
              <a:t>  </a:t>
            </a:r>
          </a:p>
          <a:p>
            <a:r>
              <a:rPr lang="tr-TR" sz="1600" u="sng" dirty="0">
                <a:hlinkClick r:id="rId3"/>
              </a:rPr>
              <a:t>https://padlet.com/esragezeren/srwg2tbnhyuo</a:t>
            </a:r>
            <a:r>
              <a:rPr lang="tr-TR" sz="1600" dirty="0"/>
              <a:t> kişisel </a:t>
            </a:r>
            <a:r>
              <a:rPr lang="tr-TR" sz="1600" dirty="0" err="1"/>
              <a:t>padlet</a:t>
            </a:r>
            <a:endParaRPr lang="tr-TR" sz="1600" dirty="0"/>
          </a:p>
          <a:p>
            <a:r>
              <a:rPr lang="tr-TR" sz="1600" u="sng" dirty="0">
                <a:hlinkClick r:id="rId4"/>
              </a:rPr>
              <a:t>https://esrasariahmet5.blogspot.com/</a:t>
            </a:r>
            <a:r>
              <a:rPr lang="tr-TR" sz="1600" dirty="0"/>
              <a:t> kişisel </a:t>
            </a:r>
            <a:r>
              <a:rPr lang="tr-TR" sz="1600" dirty="0" err="1"/>
              <a:t>blog</a:t>
            </a:r>
            <a:endParaRPr lang="tr-TR" sz="1600" dirty="0"/>
          </a:p>
          <a:p>
            <a:r>
              <a:rPr lang="tr-TR" sz="1600" u="sng" dirty="0">
                <a:hlinkClick r:id="rId5"/>
              </a:rPr>
              <a:t>https://twinspace.etwinning.net/91097/pages/page/659737</a:t>
            </a:r>
            <a:r>
              <a:rPr lang="tr-TR" sz="1600" dirty="0"/>
              <a:t> yaygınlaştırma</a:t>
            </a:r>
          </a:p>
          <a:p>
            <a:r>
              <a:rPr lang="tr-TR" sz="1600" u="sng" dirty="0">
                <a:hlinkClick r:id="rId6"/>
              </a:rPr>
              <a:t>http://www.defter.gen.al/d/esrasariahmet/</a:t>
            </a:r>
            <a:r>
              <a:rPr lang="tr-TR" sz="1600" dirty="0"/>
              <a:t> ziyaretçi defterimiz</a:t>
            </a:r>
          </a:p>
          <a:p>
            <a:r>
              <a:rPr lang="tr-TR" sz="1600" u="sng" dirty="0">
                <a:hlinkClick r:id="rId7"/>
              </a:rPr>
              <a:t>https://twinspace.etwinning.net/91097/pages/page/830861</a:t>
            </a:r>
            <a:r>
              <a:rPr lang="tr-TR" sz="1600" dirty="0"/>
              <a:t>öğretmen görüşleri son sözlerimiz </a:t>
            </a:r>
          </a:p>
          <a:p>
            <a:r>
              <a:rPr lang="tr-TR" sz="1600" u="sng" dirty="0">
                <a:hlinkClick r:id="rId8"/>
              </a:rPr>
              <a:t>https://twinspace.etwinning.net/91097/pages/page/830624</a:t>
            </a:r>
            <a:r>
              <a:rPr lang="tr-TR" sz="1600" dirty="0"/>
              <a:t> öğrenci değerlendirme sonuç-analiz</a:t>
            </a:r>
          </a:p>
          <a:p>
            <a:r>
              <a:rPr lang="tr-TR" sz="1600" u="sng" dirty="0">
                <a:hlinkClick r:id="rId8"/>
              </a:rPr>
              <a:t>https://twinspace.etwinning.net/91097/pages/page/830624</a:t>
            </a:r>
            <a:r>
              <a:rPr lang="tr-TR" sz="1600" dirty="0"/>
              <a:t> veli değerlendirme sonuç-analiz</a:t>
            </a:r>
          </a:p>
          <a:p>
            <a:r>
              <a:rPr lang="tr-TR" sz="1600" u="sng" dirty="0">
                <a:hlinkClick r:id="rId9"/>
              </a:rPr>
              <a:t>https://twinspace.etwinning.net/91097/pages/page/840241</a:t>
            </a:r>
            <a:r>
              <a:rPr lang="tr-TR" sz="1600" dirty="0"/>
              <a:t> ortak çalışmalar</a:t>
            </a:r>
          </a:p>
          <a:p>
            <a:r>
              <a:rPr lang="tr-TR" sz="1600" u="sng" dirty="0">
                <a:hlinkClick r:id="rId10"/>
              </a:rPr>
              <a:t>https://twinspace.etwinning.net/91097/pages/page/854362</a:t>
            </a:r>
            <a:r>
              <a:rPr lang="tr-TR" sz="1600" dirty="0"/>
              <a:t> </a:t>
            </a:r>
            <a:r>
              <a:rPr lang="tr-TR" sz="1600" dirty="0" err="1"/>
              <a:t>işbirlikli</a:t>
            </a:r>
            <a:r>
              <a:rPr lang="tr-TR" sz="1600" dirty="0"/>
              <a:t> çalışmalar</a:t>
            </a:r>
          </a:p>
          <a:p>
            <a:r>
              <a:rPr lang="tr-TR" sz="1600" u="sng" dirty="0">
                <a:hlinkClick r:id="rId11"/>
              </a:rPr>
              <a:t>https://twinspace.etwinning.net/91097/pages/page/677054</a:t>
            </a:r>
            <a:r>
              <a:rPr lang="tr-TR" sz="1600" dirty="0"/>
              <a:t> proje sergilerimiz</a:t>
            </a:r>
          </a:p>
          <a:p>
            <a:pPr marL="0" indent="0">
              <a:buNone/>
            </a:pPr>
            <a:r>
              <a:rPr lang="tr-TR" sz="1600" dirty="0"/>
              <a:t> </a:t>
            </a:r>
          </a:p>
          <a:p>
            <a:r>
              <a:rPr lang="tr-TR" sz="1600" dirty="0"/>
              <a:t>Tüm çalışmalarımız “ LİNKLER” </a:t>
            </a:r>
            <a:r>
              <a:rPr lang="tr-TR" sz="1600" dirty="0" err="1"/>
              <a:t>word</a:t>
            </a:r>
            <a:r>
              <a:rPr lang="tr-TR" sz="1600" dirty="0"/>
              <a:t> dosyasındadır.</a:t>
            </a:r>
          </a:p>
          <a:p>
            <a:pPr marL="0" lvl="1" indent="0">
              <a:buNone/>
            </a:pPr>
            <a:endParaRPr lang="tr-TR" sz="1050" b="1" dirty="0"/>
          </a:p>
        </p:txBody>
      </p:sp>
      <p:sp>
        <p:nvSpPr>
          <p:cNvPr id="5" name="Dikdörtgen 4"/>
          <p:cNvSpPr/>
          <p:nvPr/>
        </p:nvSpPr>
        <p:spPr>
          <a:xfrm>
            <a:off x="3299495" y="540396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tr-TR" sz="2800" b="1" dirty="0">
                <a:solidFill>
                  <a:srgbClr val="FF0000"/>
                </a:solidFill>
              </a:rPr>
              <a:t>ÖRNEK METİN</a:t>
            </a:r>
          </a:p>
        </p:txBody>
      </p:sp>
      <p:pic>
        <p:nvPicPr>
          <p:cNvPr id="6" name="Resim 1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99133" y="31485"/>
            <a:ext cx="1296144" cy="1083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30799912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505710" y="274003"/>
            <a:ext cx="8229600" cy="706090"/>
          </a:xfrm>
        </p:spPr>
        <p:txBody>
          <a:bodyPr>
            <a:normAutofit/>
          </a:bodyPr>
          <a:lstStyle/>
          <a:p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            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26781" y="1017109"/>
            <a:ext cx="8493691" cy="6120679"/>
          </a:xfrm>
        </p:spPr>
        <p:txBody>
          <a:bodyPr>
            <a:noAutofit/>
          </a:bodyPr>
          <a:lstStyle/>
          <a:p>
            <a:r>
              <a:rPr lang="tr-TR" sz="2000" b="1" dirty="0"/>
              <a:t>Bu bölüme projenizin çevrimiçi olmayan çıktılarını </a:t>
            </a:r>
          </a:p>
          <a:p>
            <a:pPr marL="0" indent="0">
              <a:buNone/>
            </a:pPr>
            <a:r>
              <a:rPr lang="tr-TR" sz="2000" b="1" dirty="0"/>
              <a:t>(metin, sunum, ses kaydı, video gibi) yükleyebilirsiniz.</a:t>
            </a:r>
          </a:p>
          <a:p>
            <a:pPr marL="0" indent="0">
              <a:buNone/>
            </a:pPr>
            <a:endParaRPr lang="tr-TR" sz="1200" b="1" dirty="0"/>
          </a:p>
          <a:p>
            <a:r>
              <a:rPr lang="tr-TR" sz="2000" b="1" dirty="0"/>
              <a:t>Veli toplantılarınız, zümre ya da kurul toplantılarınızda projenize ait çalışmalardan bahsettiyseniz onları ekleyebilirsiniz. </a:t>
            </a:r>
          </a:p>
          <a:p>
            <a:pPr marL="0" indent="0">
              <a:buNone/>
            </a:pPr>
            <a:endParaRPr lang="tr-TR" sz="1200" b="1" dirty="0"/>
          </a:p>
          <a:p>
            <a:r>
              <a:rPr lang="tr-TR" sz="2000" b="1" dirty="0"/>
              <a:t>Ayrıca başvuru formunun her bir bölümünde karakter sınırlaması olduğundan proje ile ilgili başvuru formunda bahsedemediğiniz konuları da ayrı bir belgede yazıp bu bölüme yükleyebilirsiniz.</a:t>
            </a:r>
          </a:p>
          <a:p>
            <a:pPr marL="0" indent="0">
              <a:buNone/>
            </a:pPr>
            <a:endParaRPr lang="tr-TR" sz="1200" b="1" dirty="0"/>
          </a:p>
          <a:p>
            <a:r>
              <a:rPr lang="tr-TR" sz="2000" b="1" dirty="0"/>
              <a:t>Belge yükleme zorunluluğu yok. Yüklemezseniz olumsuz bir dönüşü olmaz.</a:t>
            </a:r>
          </a:p>
          <a:p>
            <a:pPr marL="0" indent="0">
              <a:buNone/>
            </a:pPr>
            <a:endParaRPr lang="tr-TR" sz="1200" b="1" dirty="0"/>
          </a:p>
          <a:p>
            <a:pPr marL="0" indent="0">
              <a:buNone/>
            </a:pPr>
            <a:r>
              <a:rPr lang="tr-TR" b="1" dirty="0">
                <a:solidFill>
                  <a:srgbClr val="FF0000"/>
                </a:solidFill>
              </a:rPr>
              <a:t>!!!</a:t>
            </a:r>
            <a:r>
              <a:rPr lang="tr-TR" sz="2000" b="1" dirty="0"/>
              <a:t> Yeni dosyaların yüklenmesi, tüm mevcut yüklenmiş dosyaları değiştirecektir Bu sebeple her değişiklikte belgelerinizi yeniden yüklemelisiniz. Ya da başvurunuzda düzenleme yapacaksanız belgeleri tekrar yüklemelisiniz.</a:t>
            </a:r>
          </a:p>
          <a:p>
            <a:pPr marL="0" indent="0">
              <a:buNone/>
            </a:pPr>
            <a:endParaRPr lang="tr-TR" sz="2000" b="1" dirty="0"/>
          </a:p>
          <a:p>
            <a:pPr marL="0" lvl="1" indent="0">
              <a:buNone/>
            </a:pPr>
            <a:endParaRPr lang="tr-TR" b="1" dirty="0"/>
          </a:p>
        </p:txBody>
      </p:sp>
      <p:sp>
        <p:nvSpPr>
          <p:cNvPr id="5" name="Dikdörtgen 4"/>
          <p:cNvSpPr/>
          <p:nvPr/>
        </p:nvSpPr>
        <p:spPr>
          <a:xfrm>
            <a:off x="2295800" y="274003"/>
            <a:ext cx="43247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tr-TR" sz="2800" b="1" dirty="0">
                <a:solidFill>
                  <a:srgbClr val="FF0000"/>
                </a:solidFill>
              </a:rPr>
              <a:t>Diğer Belgeler( 3 ADET )</a:t>
            </a:r>
          </a:p>
        </p:txBody>
      </p:sp>
      <p:pic>
        <p:nvPicPr>
          <p:cNvPr id="6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6633"/>
            <a:ext cx="1133234" cy="946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199156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582613"/>
          </a:xfrm>
        </p:spPr>
        <p:txBody>
          <a:bodyPr>
            <a:normAutofit fontScale="90000"/>
          </a:bodyPr>
          <a:lstStyle/>
          <a:p>
            <a:pPr algn="ctr"/>
            <a:r>
              <a:rPr lang="tr-TR" b="1" dirty="0">
                <a:solidFill>
                  <a:srgbClr val="FF0000"/>
                </a:solidFill>
              </a:rPr>
              <a:t>Eğitimsel Yenilikçilik </a:t>
            </a:r>
            <a:br>
              <a:rPr lang="tr-TR" b="1" dirty="0">
                <a:solidFill>
                  <a:srgbClr val="FF0000"/>
                </a:solidFill>
              </a:rPr>
            </a:br>
            <a:r>
              <a:rPr lang="tr-TR" b="1" dirty="0">
                <a:solidFill>
                  <a:srgbClr val="FF0000"/>
                </a:solidFill>
              </a:rPr>
              <a:t>ve Yaratıcılık</a:t>
            </a:r>
            <a:br>
              <a:rPr lang="tr-TR" b="1" dirty="0">
                <a:solidFill>
                  <a:srgbClr val="FF0000"/>
                </a:solidFill>
              </a:rPr>
            </a:br>
            <a:endParaRPr lang="tr-TR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179512" y="1196752"/>
            <a:ext cx="8784976" cy="5400600"/>
          </a:xfrm>
        </p:spPr>
        <p:txBody>
          <a:bodyPr>
            <a:normAutofit fontScale="35000" lnSpcReduction="20000"/>
          </a:bodyPr>
          <a:lstStyle/>
          <a:p>
            <a:pPr>
              <a:buNone/>
            </a:pPr>
            <a:endParaRPr lang="tr-TR" sz="700" b="1" dirty="0">
              <a:solidFill>
                <a:schemeClr val="tx2"/>
              </a:solidFill>
            </a:endParaRPr>
          </a:p>
          <a:p>
            <a:r>
              <a:rPr lang="tr-TR" sz="4000" b="1" dirty="0"/>
              <a:t>Hem bireysel hem grupla etkinliklere yer verilmeli.</a:t>
            </a:r>
          </a:p>
          <a:p>
            <a:r>
              <a:rPr lang="tr-TR" sz="4000" b="1" dirty="0"/>
              <a:t>Öğrenci özerkliği çok olmalı. Örneğin bir logo yarışmasına öğrencinin katılması, başka bir logo için özgürce kendi kararıyla oy vermesi gibi.</a:t>
            </a:r>
          </a:p>
          <a:p>
            <a:r>
              <a:rPr lang="tr-TR" sz="4000" b="1" dirty="0"/>
              <a:t>Proje fikriniz özgün olmalı.</a:t>
            </a:r>
          </a:p>
          <a:p>
            <a:endParaRPr lang="tr-TR" sz="2600" b="1" dirty="0"/>
          </a:p>
          <a:p>
            <a:pPr marL="0" indent="0">
              <a:buNone/>
            </a:pPr>
            <a:r>
              <a:rPr lang="tr-TR" sz="4000" b="1" dirty="0">
                <a:solidFill>
                  <a:srgbClr val="FF0000"/>
                </a:solidFill>
              </a:rPr>
              <a:t>Bunların dışında;</a:t>
            </a:r>
          </a:p>
          <a:p>
            <a:pPr marL="0" indent="0">
              <a:buNone/>
            </a:pPr>
            <a:endParaRPr lang="tr-TR" sz="2300" b="1" dirty="0">
              <a:solidFill>
                <a:srgbClr val="FF0000"/>
              </a:solidFill>
            </a:endParaRPr>
          </a:p>
          <a:p>
            <a:r>
              <a:rPr lang="tr-TR" sz="4600" b="1" dirty="0"/>
              <a:t>Projenizde öğrenciler için çeşitli pedagojik yeniliklere yer verdiniz mi?</a:t>
            </a:r>
          </a:p>
          <a:p>
            <a:r>
              <a:rPr lang="tr-TR" sz="4600" b="1" dirty="0"/>
              <a:t>Proje içeriği öğrenci yaş grubuna uygun mu? Öğrencilerinizin özellikleri nelerdir?</a:t>
            </a:r>
          </a:p>
          <a:p>
            <a:r>
              <a:rPr lang="tr-TR" sz="4600" b="1" dirty="0"/>
              <a:t>Öğrencileriniz çok küçükse, projeye ilgilerini çekmek için hangi yöntemleri kullandınız?</a:t>
            </a:r>
          </a:p>
          <a:p>
            <a:r>
              <a:rPr lang="tr-TR" sz="4600" b="1" dirty="0"/>
              <a:t>Öğrenciler arasında dezavantajlı bölgede yaşayan, özel eğitime muhtaç, kaynaştırma veya mülteci öğrenciler var mıydı, ya da tamamı bu öğrencilerden mi oluşuyordu? </a:t>
            </a:r>
          </a:p>
          <a:p>
            <a:r>
              <a:rPr lang="tr-TR" sz="4600" b="1" dirty="0"/>
              <a:t>Bu tür öğrencileri projenize nasıl dahil ettiniz? </a:t>
            </a:r>
          </a:p>
          <a:p>
            <a:r>
              <a:rPr lang="tr-TR" sz="4600" b="1" dirty="0"/>
              <a:t>Projeniz öğrenci merkezli mi? Öğrenciler </a:t>
            </a:r>
            <a:r>
              <a:rPr lang="tr-TR" sz="4600" b="1" dirty="0" err="1"/>
              <a:t>twinspace’e</a:t>
            </a:r>
            <a:r>
              <a:rPr lang="tr-TR" sz="4600" b="1" dirty="0"/>
              <a:t> kaydedildi mi? </a:t>
            </a:r>
          </a:p>
          <a:p>
            <a:r>
              <a:rPr lang="tr-TR" sz="4600" b="1" dirty="0"/>
              <a:t>Forumlarda, sohbet odalarında veya diğer alanlarda öğrenciler aktif rol aldılar mı?</a:t>
            </a:r>
            <a:endParaRPr lang="tr-TR" sz="8000" b="1" dirty="0"/>
          </a:p>
          <a:p>
            <a:r>
              <a:rPr lang="tr-TR" sz="4600" b="1" dirty="0"/>
              <a:t>Öğrencileriniz ve siz projede hangi roldeydiniz?</a:t>
            </a:r>
          </a:p>
          <a:p>
            <a:r>
              <a:rPr lang="tr-TR" sz="4600" b="1" dirty="0"/>
              <a:t>Etkinlikler çeşitli mi? Bu etkinliklerde öğrenciler ortak okullarla iletişim içinde birlikte çalışıp ortak bir ürün ortaya koydular mı? </a:t>
            </a:r>
          </a:p>
          <a:p>
            <a:r>
              <a:rPr lang="tr-TR" sz="4600" b="1" dirty="0"/>
              <a:t>Projede hangi öğrenme yöntemleri kullanıldı? Örneğin; bilgi toplama, sunum, tartışma, problem çözme, analiz, </a:t>
            </a:r>
            <a:r>
              <a:rPr lang="tr-TR" sz="4600" b="1" dirty="0" err="1"/>
              <a:t>işbirlikli</a:t>
            </a:r>
            <a:r>
              <a:rPr lang="tr-TR" sz="4600" b="1" dirty="0"/>
              <a:t> takım çalışmaları(karışık takım),                araştırma, drama vb. </a:t>
            </a:r>
          </a:p>
          <a:p>
            <a:r>
              <a:rPr lang="tr-TR" sz="4600" b="1" dirty="0"/>
              <a:t>Projede eğlenerek öğrenme gerçekleşti mi? </a:t>
            </a:r>
          </a:p>
          <a:p>
            <a:pPr>
              <a:buNone/>
            </a:pPr>
            <a:endParaRPr lang="tr-TR" sz="700" b="1" dirty="0">
              <a:solidFill>
                <a:schemeClr val="tx2"/>
              </a:solidFill>
            </a:endParaRPr>
          </a:p>
        </p:txBody>
      </p:sp>
      <p:pic>
        <p:nvPicPr>
          <p:cNvPr id="5" name="Resim 1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6632"/>
            <a:ext cx="1296144" cy="1082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582613"/>
          </a:xfrm>
        </p:spPr>
        <p:txBody>
          <a:bodyPr>
            <a:normAutofit fontScale="90000"/>
          </a:bodyPr>
          <a:lstStyle/>
          <a:p>
            <a:pPr algn="ctr"/>
            <a:r>
              <a:rPr lang="tr-TR" b="1" dirty="0">
                <a:solidFill>
                  <a:srgbClr val="FF0000"/>
                </a:solidFill>
              </a:rPr>
              <a:t>ÖRNEK METİN</a:t>
            </a:r>
            <a:br>
              <a:rPr lang="tr-TR" b="1" dirty="0">
                <a:solidFill>
                  <a:srgbClr val="FF0000"/>
                </a:solidFill>
              </a:rPr>
            </a:br>
            <a:endParaRPr lang="tr-TR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107504" y="1196752"/>
            <a:ext cx="8928992" cy="5184576"/>
          </a:xfrm>
        </p:spPr>
        <p:txBody>
          <a:bodyPr>
            <a:noAutofit/>
          </a:bodyPr>
          <a:lstStyle/>
          <a:p>
            <a:pPr>
              <a:buNone/>
            </a:pPr>
            <a:endParaRPr lang="tr-TR" sz="700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tr-TR" sz="1600" dirty="0"/>
              <a:t>      Öğrencilerimizin küçük yaş grubu olması </a:t>
            </a:r>
            <a:r>
              <a:rPr lang="tr-TR" sz="1600" dirty="0" err="1"/>
              <a:t>sebebiyle,etkinliklerimizi</a:t>
            </a:r>
            <a:r>
              <a:rPr lang="tr-TR" sz="1600" dirty="0"/>
              <a:t> planlarken öğrencilerimizin öğrenme sürecine severek ve aktif bir şekilde </a:t>
            </a:r>
            <a:r>
              <a:rPr lang="tr-TR" sz="1600" dirty="0" err="1"/>
              <a:t>katılabilecekleri,eğlenceli,dikkat</a:t>
            </a:r>
            <a:r>
              <a:rPr lang="tr-TR" sz="1600" dirty="0"/>
              <a:t> çekici materyallerden ve içeriklerden oluşan etkinlikler olmasına dikkat </a:t>
            </a:r>
            <a:r>
              <a:rPr lang="tr-TR" sz="1600" dirty="0" err="1"/>
              <a:t>ettik.Etkinliklerimizde</a:t>
            </a:r>
            <a:r>
              <a:rPr lang="tr-TR" sz="1600" dirty="0"/>
              <a:t> proje tabanlı öğrenme ve oyun temelli öğrenme yöntemleri ile </a:t>
            </a:r>
            <a:r>
              <a:rPr lang="tr-TR" sz="1600" dirty="0" err="1"/>
              <a:t>kodlama,örnek</a:t>
            </a:r>
            <a:r>
              <a:rPr lang="tr-TR" sz="1600" dirty="0"/>
              <a:t> </a:t>
            </a:r>
            <a:r>
              <a:rPr lang="tr-TR" sz="1600" dirty="0" err="1"/>
              <a:t>olay,yaratıcı</a:t>
            </a:r>
            <a:r>
              <a:rPr lang="tr-TR" sz="1600" dirty="0"/>
              <a:t> düşünme, yaratıcı </a:t>
            </a:r>
            <a:r>
              <a:rPr lang="tr-TR" sz="1600" dirty="0" err="1"/>
              <a:t>yazma,büyük</a:t>
            </a:r>
            <a:r>
              <a:rPr lang="tr-TR" sz="1600" dirty="0"/>
              <a:t> küçük takım </a:t>
            </a:r>
            <a:r>
              <a:rPr lang="tr-TR" sz="1600" dirty="0" err="1"/>
              <a:t>çalışmaları,sunum,beyin</a:t>
            </a:r>
            <a:r>
              <a:rPr lang="tr-TR" sz="1600" dirty="0"/>
              <a:t> fırtınası, </a:t>
            </a:r>
            <a:r>
              <a:rPr lang="tr-TR" sz="1600" dirty="0" err="1"/>
              <a:t>işbirlikli</a:t>
            </a:r>
            <a:r>
              <a:rPr lang="tr-TR" sz="1600" dirty="0"/>
              <a:t> </a:t>
            </a:r>
            <a:r>
              <a:rPr lang="tr-TR" sz="1600" dirty="0" err="1"/>
              <a:t>çalışma,inceleme</a:t>
            </a:r>
            <a:r>
              <a:rPr lang="tr-TR" sz="1600" dirty="0"/>
              <a:t> yöntem ve tekniklerine yer </a:t>
            </a:r>
            <a:r>
              <a:rPr lang="tr-TR" sz="1600" dirty="0" err="1"/>
              <a:t>verdik.Etkinliklerimiz</a:t>
            </a:r>
            <a:r>
              <a:rPr lang="tr-TR" sz="1600" dirty="0"/>
              <a:t> boyunca çeşitli aktivitelerle öğrencilerimizin eğlenerek öğrenmelerini </a:t>
            </a:r>
            <a:r>
              <a:rPr lang="tr-TR" sz="1600" dirty="0" err="1"/>
              <a:t>sağladık.Çalışmalarımızda</a:t>
            </a:r>
            <a:r>
              <a:rPr lang="tr-TR" sz="1600" dirty="0"/>
              <a:t> birçok web 2 aracı kullanarak derslerimizi daha eğlenceli hale </a:t>
            </a:r>
            <a:r>
              <a:rPr lang="tr-TR" sz="1600" dirty="0" err="1"/>
              <a:t>getirdik.Proje</a:t>
            </a:r>
            <a:r>
              <a:rPr lang="tr-TR" sz="1600" dirty="0"/>
              <a:t> etkinliklerinin çeşitli olması öğrencilerimizin farklı zeka türlerini harekete </a:t>
            </a:r>
            <a:r>
              <a:rPr lang="tr-TR" sz="1600" dirty="0" err="1"/>
              <a:t>geçirmiş,yeteneklerinin</a:t>
            </a:r>
            <a:r>
              <a:rPr lang="tr-TR" sz="1600" dirty="0"/>
              <a:t> farkına varmalarını </a:t>
            </a:r>
            <a:r>
              <a:rPr lang="tr-TR" sz="1600" dirty="0" err="1"/>
              <a:t>sağlamıştır.Okulumuzda</a:t>
            </a:r>
            <a:r>
              <a:rPr lang="tr-TR" sz="1600" dirty="0"/>
              <a:t> bulunan Doğu </a:t>
            </a:r>
            <a:r>
              <a:rPr lang="tr-TR" sz="1600" dirty="0" err="1"/>
              <a:t>Türkistanlı,Suriyeli</a:t>
            </a:r>
            <a:r>
              <a:rPr lang="tr-TR" sz="1600" dirty="0"/>
              <a:t> öğrencilerimizin ve bireysel farklılıklara sahip özel güçlüğü olan öğrencilerimizi de projemize katarak etkinliklerimizi öğrencilerimizin </a:t>
            </a:r>
            <a:r>
              <a:rPr lang="tr-TR" sz="1600" dirty="0" err="1"/>
              <a:t>kişisel,sosyal,akademik</a:t>
            </a:r>
            <a:r>
              <a:rPr lang="tr-TR" sz="1600" dirty="0"/>
              <a:t> özelliklerine dikkat ederek </a:t>
            </a:r>
            <a:r>
              <a:rPr lang="tr-TR" sz="1600" dirty="0" err="1"/>
              <a:t>planladık.Öğrencilerin</a:t>
            </a:r>
            <a:r>
              <a:rPr lang="tr-TR" sz="1600" dirty="0"/>
              <a:t> etkin katılım sağladığı projemizde etkinliklerimizi 21. yy becerileri kazanımlarına uygun olarak, öğrencilerin dikkatini çekmek ve motivasyonlarını canlı tutmak amacıyla çeşitli pedagojik yeniliklere önem vererek planladık. Etkinliklerde öğrenciler </a:t>
            </a:r>
            <a:r>
              <a:rPr lang="tr-TR" sz="1600" dirty="0" err="1"/>
              <a:t>merkez,öğretmen</a:t>
            </a:r>
            <a:r>
              <a:rPr lang="tr-TR" sz="1600" dirty="0"/>
              <a:t> rehber konumunda olarak, öğrenme sürecini öğrencinin kendisinin planlamasını </a:t>
            </a:r>
            <a:r>
              <a:rPr lang="tr-TR" sz="1600" dirty="0" err="1"/>
              <a:t>sağladık.Etkinliklerin</a:t>
            </a:r>
            <a:r>
              <a:rPr lang="tr-TR" sz="1600" dirty="0"/>
              <a:t> </a:t>
            </a:r>
            <a:r>
              <a:rPr lang="tr-TR" sz="1600" dirty="0" err="1"/>
              <a:t>amacı,içeriği</a:t>
            </a:r>
            <a:r>
              <a:rPr lang="tr-TR" sz="1600" dirty="0"/>
              <a:t> ve süreci hakkında bilgi verilerek her öğrencinin görev ve sorumluluklarının farkına varması </a:t>
            </a:r>
            <a:r>
              <a:rPr lang="tr-TR" sz="1600" dirty="0" err="1"/>
              <a:t>sağlandı.Karışık</a:t>
            </a:r>
            <a:r>
              <a:rPr lang="tr-TR" sz="1600" dirty="0"/>
              <a:t> takımlar oluşturarak dijital ortamda çeşitli </a:t>
            </a:r>
            <a:r>
              <a:rPr lang="tr-TR" sz="1600" dirty="0" err="1"/>
              <a:t>işbirlikli</a:t>
            </a:r>
            <a:r>
              <a:rPr lang="tr-TR" sz="1600" dirty="0"/>
              <a:t> çalışmalar </a:t>
            </a:r>
            <a:r>
              <a:rPr lang="tr-TR" sz="1600" dirty="0" err="1"/>
              <a:t>yaptık.Online</a:t>
            </a:r>
            <a:r>
              <a:rPr lang="tr-TR" sz="1600" dirty="0"/>
              <a:t> görüşmelerle öğrencilerimizin iletişim, dil ve teknoloji becerilerinin </a:t>
            </a:r>
            <a:r>
              <a:rPr lang="tr-TR" sz="1600" dirty="0" err="1"/>
              <a:t>gelişmesini,sosyalleşmesini</a:t>
            </a:r>
            <a:r>
              <a:rPr lang="tr-TR" sz="1600" dirty="0"/>
              <a:t> sağladık.</a:t>
            </a:r>
          </a:p>
          <a:p>
            <a:pPr>
              <a:buNone/>
            </a:pPr>
            <a:endParaRPr lang="tr-TR" sz="700" dirty="0">
              <a:solidFill>
                <a:schemeClr val="tx2"/>
              </a:solidFill>
            </a:endParaRPr>
          </a:p>
        </p:txBody>
      </p:sp>
      <p:pic>
        <p:nvPicPr>
          <p:cNvPr id="5" name="Resim 1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6632"/>
            <a:ext cx="1296144" cy="1082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85935151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259632" y="116632"/>
            <a:ext cx="7618730" cy="838835"/>
          </a:xfrm>
        </p:spPr>
        <p:txBody>
          <a:bodyPr>
            <a:normAutofit fontScale="90000"/>
          </a:bodyPr>
          <a:lstStyle/>
          <a:p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                Müfredata Entegrasyon</a:t>
            </a:r>
            <a:b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(Öğretim Programı ile Bütünleştirme) 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235402" y="1124744"/>
            <a:ext cx="8801094" cy="5438726"/>
          </a:xfrm>
        </p:spPr>
        <p:txBody>
          <a:bodyPr>
            <a:normAutofit fontScale="70000" lnSpcReduction="20000"/>
          </a:bodyPr>
          <a:lstStyle/>
          <a:p>
            <a:r>
              <a:rPr lang="tr-TR" sz="2300" b="1" dirty="0"/>
              <a:t>Proje hangi derslerin müfredatıyla ve hangi konularla entegre edildi? </a:t>
            </a:r>
          </a:p>
          <a:p>
            <a:r>
              <a:rPr lang="tr-TR" sz="2300" b="1" dirty="0"/>
              <a:t>Projede disiplinler arası geçiş var mı? </a:t>
            </a:r>
            <a:r>
              <a:rPr lang="tr-TR" sz="2300" dirty="0"/>
              <a:t>(Projenin konuları sadece bir derse değil de birçok derste ele alınıyor mu?) Bunu sadece kazanım olarak değil, proje etkinlikleriyle ilişkilendirerek yazılmalıyız.</a:t>
            </a:r>
          </a:p>
          <a:p>
            <a:r>
              <a:rPr lang="tr-TR" sz="2300" b="1" dirty="0"/>
              <a:t>Projeniz bir “</a:t>
            </a:r>
            <a:r>
              <a:rPr lang="tr-TR" sz="2300" b="1" dirty="0" err="1"/>
              <a:t>Clil</a:t>
            </a:r>
            <a:r>
              <a:rPr lang="tr-TR" sz="2300" b="1" dirty="0"/>
              <a:t> (İçerik ve Dil entegreli Öğrenme)” projesi mi?</a:t>
            </a:r>
            <a:r>
              <a:rPr lang="tr-TR" sz="2300" dirty="0"/>
              <a:t> (Örneğin Fen Bilgisi dersini İngilizce olarak anlatmak) </a:t>
            </a:r>
          </a:p>
          <a:p>
            <a:r>
              <a:rPr lang="tr-TR" sz="2300" b="1" dirty="0"/>
              <a:t>Proje aktiviteleri okulda mı yapıldı? </a:t>
            </a:r>
            <a:r>
              <a:rPr lang="tr-TR" sz="2300" b="1" dirty="0">
                <a:solidFill>
                  <a:srgbClr val="FF0000"/>
                </a:solidFill>
              </a:rPr>
              <a:t>Salgın sebebiyle çalışmaların bir kısmının veya tamamının uzaktan yapıldığından mutlaka bahsetmelisiniz. </a:t>
            </a:r>
          </a:p>
          <a:p>
            <a:r>
              <a:rPr lang="tr-TR" sz="2300" b="1" dirty="0"/>
              <a:t>Proje öğrenci becerilerini geliştirdi mi? </a:t>
            </a:r>
          </a:p>
          <a:p>
            <a:r>
              <a:rPr lang="tr-TR" sz="2300" b="1" dirty="0"/>
              <a:t>Projenizle beraber müfredatınızı kolaylıkla sürdürebildiniz mi?</a:t>
            </a:r>
          </a:p>
          <a:p>
            <a:r>
              <a:rPr lang="tr-TR" sz="2300" b="1" dirty="0"/>
              <a:t>Bilgisayar kullanma becerisi var mı?</a:t>
            </a:r>
          </a:p>
          <a:p>
            <a:r>
              <a:rPr lang="tr-TR" sz="2300" b="1" dirty="0"/>
              <a:t>Proje, kulüp ya da atölye çalışması olarak mı yürütüldü? Kulüp faaliyet raporunuzda </a:t>
            </a:r>
            <a:r>
              <a:rPr lang="tr-TR" sz="2300" b="1" dirty="0" err="1"/>
              <a:t>eTwinning</a:t>
            </a:r>
            <a:r>
              <a:rPr lang="tr-TR" sz="2300" b="1" dirty="0"/>
              <a:t> projenizin etkinliklerinden bahsettiniz mi? </a:t>
            </a:r>
          </a:p>
          <a:p>
            <a:r>
              <a:rPr lang="tr-TR" sz="2300" b="1" dirty="0"/>
              <a:t>Öğrencilerinize her bir etkinliğin amacını anlattınız mı? </a:t>
            </a:r>
          </a:p>
          <a:p>
            <a:r>
              <a:rPr lang="tr-TR" sz="2300" b="1" dirty="0"/>
              <a:t>Tüm öğretim programlarında yer alan temel beceriler olan eleştirel düşünme, yaratıcı düşünme, iletişim becerisi, araştırma-sorgulama becerisi, problem çözme becerisi, girişimcilik becerisi, </a:t>
            </a:r>
            <a:r>
              <a:rPr lang="tr-TR" sz="2300" b="1" dirty="0" err="1"/>
              <a:t>Türkçe’yi</a:t>
            </a:r>
            <a:r>
              <a:rPr lang="tr-TR" sz="2300" b="1" dirty="0"/>
              <a:t> veya yabancı dili doğru, etkili ve güzel kullanma becerileri proje aktivitelerinizde yer alıyor mu? </a:t>
            </a:r>
          </a:p>
          <a:p>
            <a:r>
              <a:rPr lang="tr-TR" sz="2300" b="1" dirty="0"/>
              <a:t>Zümre toplantılarınızda </a:t>
            </a:r>
            <a:r>
              <a:rPr lang="tr-TR" sz="2300" b="1" dirty="0" err="1"/>
              <a:t>eTwinning</a:t>
            </a:r>
            <a:r>
              <a:rPr lang="tr-TR" sz="2300" b="1" dirty="0"/>
              <a:t> projelerinizden bahsediyor musunuz? Toplantı tutanağında bununla ilgili bir madde var mı?</a:t>
            </a:r>
          </a:p>
          <a:p>
            <a:endParaRPr lang="tr-TR" sz="2300" b="1" dirty="0"/>
          </a:p>
          <a:p>
            <a:pPr marL="0" indent="0">
              <a:buNone/>
            </a:pPr>
            <a:r>
              <a:rPr lang="tr-TR" sz="4000" b="1" dirty="0">
                <a:solidFill>
                  <a:srgbClr val="FF0000"/>
                </a:solidFill>
              </a:rPr>
              <a:t>!!!</a:t>
            </a:r>
            <a:r>
              <a:rPr lang="tr-TR" sz="2300" b="1" dirty="0"/>
              <a:t> </a:t>
            </a:r>
            <a:r>
              <a:rPr lang="tr-TR" sz="2600" b="1" dirty="0" err="1"/>
              <a:t>Twinspace</a:t>
            </a:r>
            <a:r>
              <a:rPr lang="tr-TR" sz="2600" b="1" dirty="0"/>
              <a:t> sayfalarda projenizin ders müfredatına uyumunu/ kazanımları belirttiyseniz bu sayfanın linkini de mutlaka buraya eklemelisiniz.</a:t>
            </a:r>
          </a:p>
          <a:p>
            <a:endParaRPr lang="tr-TR" sz="2400" b="1" dirty="0">
              <a:solidFill>
                <a:schemeClr val="tx2"/>
              </a:solidFill>
            </a:endParaRP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054" y="116632"/>
            <a:ext cx="936105" cy="782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72073124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987824" y="260648"/>
            <a:ext cx="7618730" cy="838835"/>
          </a:xfrm>
        </p:spPr>
        <p:txBody>
          <a:bodyPr>
            <a:normAutofit/>
          </a:bodyPr>
          <a:lstStyle/>
          <a:p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ÖRNEK METİN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216180" y="1268760"/>
            <a:ext cx="8801094" cy="5438726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tr-TR" sz="2900" dirty="0"/>
              <a:t>Proje çalışmalarımızı derslerimize entegre olarak hazırladık ve etkinliklerimizin müfredatla uyumlu olması sebebiyle çalışmalarımızı okul saatleri içerisinde  verimli bir şekilde gerçekleştirebildik. </a:t>
            </a:r>
            <a:r>
              <a:rPr lang="tr-TR" sz="2900" b="1" dirty="0"/>
              <a:t>Salgın sebebiyle projemizi revize ederek bazı etkinliklerimizde değişiklikler yaptık. Etkinliklerimizi ebeveynlerimizin rehberliğiyle evlerde </a:t>
            </a:r>
            <a:r>
              <a:rPr lang="tr-TR" sz="2900" b="1" dirty="0" err="1"/>
              <a:t>gerçekleştirdik.</a:t>
            </a:r>
            <a:r>
              <a:rPr lang="tr-TR" sz="2900" dirty="0" err="1"/>
              <a:t>Etkinliklerimiz</a:t>
            </a:r>
            <a:r>
              <a:rPr lang="tr-TR" sz="2900" dirty="0"/>
              <a:t> öncesinde etkinliğin </a:t>
            </a:r>
            <a:r>
              <a:rPr lang="tr-TR" sz="2900" dirty="0" err="1"/>
              <a:t>amacı,içeriği</a:t>
            </a:r>
            <a:r>
              <a:rPr lang="tr-TR" sz="2900" dirty="0"/>
              <a:t> ve süreci hakkında bilgi verilerek her öğrencinin görev ve sorumluluklarının farkına varması sağlandı. Bilgisayar ve etkileşimli tahtada </a:t>
            </a:r>
            <a:r>
              <a:rPr lang="tr-TR" sz="2900" dirty="0" err="1"/>
              <a:t>işbirlikli</a:t>
            </a:r>
            <a:r>
              <a:rPr lang="tr-TR" sz="2900" dirty="0"/>
              <a:t> yazı yazma, resim yapma gibi çalışmalarla öğrencilerimizin dijital becerilerinin gelişimine katkı </a:t>
            </a:r>
            <a:r>
              <a:rPr lang="tr-TR" sz="2900" dirty="0" err="1"/>
              <a:t>sağladık.Fen</a:t>
            </a:r>
            <a:r>
              <a:rPr lang="tr-TR" sz="2900" dirty="0"/>
              <a:t> </a:t>
            </a:r>
            <a:r>
              <a:rPr lang="tr-TR" sz="2900" dirty="0" err="1"/>
              <a:t>Bilgisi,Hayat</a:t>
            </a:r>
            <a:r>
              <a:rPr lang="tr-TR" sz="2900" dirty="0"/>
              <a:t> </a:t>
            </a:r>
            <a:r>
              <a:rPr lang="tr-TR" sz="2900" dirty="0" err="1"/>
              <a:t>Bilgisi,Türkçe</a:t>
            </a:r>
            <a:r>
              <a:rPr lang="tr-TR" sz="2900" dirty="0"/>
              <a:t> gibi derslerimizde çeşitli araştırma-</a:t>
            </a:r>
            <a:r>
              <a:rPr lang="tr-TR" sz="2900" dirty="0" err="1"/>
              <a:t>inceleme,sunum,drama</a:t>
            </a:r>
            <a:r>
              <a:rPr lang="tr-TR" sz="2900" dirty="0"/>
              <a:t> gibi çalışmalarla </a:t>
            </a:r>
            <a:r>
              <a:rPr lang="tr-TR" sz="2900" dirty="0" err="1"/>
              <a:t>öğrencilerimizinTürkçe’yi</a:t>
            </a:r>
            <a:r>
              <a:rPr lang="tr-TR" sz="2900" dirty="0"/>
              <a:t> </a:t>
            </a:r>
            <a:r>
              <a:rPr lang="tr-TR" sz="2900" dirty="0" err="1"/>
              <a:t>doğru,etkili</a:t>
            </a:r>
            <a:r>
              <a:rPr lang="tr-TR" sz="2900" dirty="0"/>
              <a:t> ve güzel </a:t>
            </a:r>
            <a:r>
              <a:rPr lang="tr-TR" sz="2900" dirty="0" err="1"/>
              <a:t>kullanma,kendilerini</a:t>
            </a:r>
            <a:r>
              <a:rPr lang="tr-TR" sz="2900" dirty="0"/>
              <a:t> ifade </a:t>
            </a:r>
            <a:r>
              <a:rPr lang="tr-TR" sz="2900" dirty="0" err="1"/>
              <a:t>edebilme,topluluk</a:t>
            </a:r>
            <a:r>
              <a:rPr lang="tr-TR" sz="2900" dirty="0"/>
              <a:t> karşısında konuşabilme gibi becerilerini geliştirmeye </a:t>
            </a:r>
            <a:r>
              <a:rPr lang="tr-TR" sz="2900" dirty="0" err="1"/>
              <a:t>çalıştık.Akrostiş</a:t>
            </a:r>
            <a:r>
              <a:rPr lang="tr-TR" sz="2900" dirty="0"/>
              <a:t> şiir, </a:t>
            </a:r>
            <a:r>
              <a:rPr lang="tr-TR" sz="2900" dirty="0" err="1"/>
              <a:t>haıku</a:t>
            </a:r>
            <a:r>
              <a:rPr lang="tr-TR" sz="2900" dirty="0"/>
              <a:t> çalışmaları yaparak farklı tekniklerde yazma çalışmaları yaptık ve Görsel Sanatlar dersimizde çalışmalarımıza uygun resim ve süslemeler  </a:t>
            </a:r>
            <a:r>
              <a:rPr lang="tr-TR" sz="2900" dirty="0" err="1"/>
              <a:t>yaptık.Hayat</a:t>
            </a:r>
            <a:r>
              <a:rPr lang="tr-TR" sz="2900" dirty="0"/>
              <a:t> Bilgisi tasarruf konumuzu incelerken tasarruf temalı atasözü ve deyimlerimizi </a:t>
            </a:r>
            <a:r>
              <a:rPr lang="tr-TR" sz="2900" dirty="0" err="1"/>
              <a:t>bularak,inceledik.Fen</a:t>
            </a:r>
            <a:r>
              <a:rPr lang="tr-TR" sz="2900" dirty="0"/>
              <a:t> Bilgisi duyu organları konumuzda organlarımızın sağlığı ile ilgili hikayeler </a:t>
            </a:r>
            <a:r>
              <a:rPr lang="tr-TR" sz="2900" dirty="0" err="1"/>
              <a:t>yazdık.Serbest</a:t>
            </a:r>
            <a:r>
              <a:rPr lang="tr-TR" sz="2900" dirty="0"/>
              <a:t> etkinlik derslerimizde müfredat kazanımlarımıza uygun konularda hazırladığımız çeşitli web 2 oyunları, kodlama çalışmaları, bireysel ve grup çalışmalarıyla öğrencilerimizin sıkılmadan etkinliklere katılmasını, eğlenerek öğrenmelerini </a:t>
            </a:r>
            <a:r>
              <a:rPr lang="tr-TR" sz="2900" dirty="0" err="1"/>
              <a:t>sağladık.Belirli</a:t>
            </a:r>
            <a:r>
              <a:rPr lang="tr-TR" sz="2900" dirty="0"/>
              <a:t> Gün ve </a:t>
            </a:r>
            <a:r>
              <a:rPr lang="tr-TR" sz="2900" dirty="0" err="1"/>
              <a:t>Haftalar’da</a:t>
            </a:r>
            <a:r>
              <a:rPr lang="tr-TR" sz="2900" dirty="0"/>
              <a:t> çeşitli çalışmalar yaparak özel günlerimizi </a:t>
            </a:r>
            <a:r>
              <a:rPr lang="tr-TR" sz="2900" dirty="0" err="1"/>
              <a:t>kutladık.Müzik</a:t>
            </a:r>
            <a:r>
              <a:rPr lang="tr-TR" sz="2900" dirty="0"/>
              <a:t> dersimizde güvenli internet günü slogan çalışmaları ve akrostiş şiir seslendirme çalışmalarımızı </a:t>
            </a:r>
            <a:r>
              <a:rPr lang="tr-TR" sz="2900" dirty="0" err="1"/>
              <a:t>yaptık.Web</a:t>
            </a:r>
            <a:r>
              <a:rPr lang="tr-TR" sz="2900" dirty="0"/>
              <a:t> 2 araçlarıyla İngilizce müfredatımıza uygun çeşitli konularda oyunlar hazırlayarak içerik ve dil entegreli öğrenmeyi sağlamaya </a:t>
            </a:r>
            <a:r>
              <a:rPr lang="tr-TR" sz="2900" dirty="0" err="1"/>
              <a:t>çalıştık.Projemizi</a:t>
            </a:r>
            <a:r>
              <a:rPr lang="tr-TR" sz="2900" dirty="0"/>
              <a:t> veli toplantılarımızda ve zümre öğretmenler toplantımızda gündeme getirerek çalışmalarımızı birlikte planladık ve etkinliklerimizi değerlendirdik. </a:t>
            </a:r>
          </a:p>
          <a:p>
            <a:pPr marL="0" indent="0">
              <a:buNone/>
            </a:pPr>
            <a:endParaRPr lang="tr-TR" sz="2400" u="sng" dirty="0">
              <a:hlinkClick r:id="rId2"/>
            </a:endParaRPr>
          </a:p>
          <a:p>
            <a:pPr marL="0" indent="0">
              <a:buNone/>
            </a:pPr>
            <a:endParaRPr lang="tr-TR" sz="2400" u="sng" dirty="0">
              <a:hlinkClick r:id="rId2"/>
            </a:endParaRPr>
          </a:p>
          <a:p>
            <a:pPr marL="0" indent="0">
              <a:buNone/>
            </a:pPr>
            <a:r>
              <a:rPr lang="tr-TR" sz="2900" u="sng" dirty="0">
                <a:hlinkClick r:id="rId2"/>
              </a:rPr>
              <a:t>https://twinspace.etwinning.net/91097/pages/page/664146</a:t>
            </a:r>
            <a:r>
              <a:rPr lang="tr-TR" sz="2900" dirty="0"/>
              <a:t> Müfredatla ilişkilendirme sayfamız</a:t>
            </a:r>
          </a:p>
          <a:p>
            <a:endParaRPr lang="tr-TR" sz="2400" b="1" dirty="0">
              <a:solidFill>
                <a:schemeClr val="tx2"/>
              </a:solidFill>
            </a:endParaRP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054" y="116632"/>
            <a:ext cx="1120215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27681206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50359" y="576561"/>
            <a:ext cx="881253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tr-TR" sz="2700" b="1" dirty="0">
                <a:solidFill>
                  <a:srgbClr val="FF0000"/>
                </a:solidFill>
              </a:rPr>
              <a:t>PARTNER OKULLAR ARASINDAKİ </a:t>
            </a:r>
            <a:br>
              <a:rPr lang="tr-TR" sz="2700" b="1" dirty="0">
                <a:solidFill>
                  <a:srgbClr val="FF0000"/>
                </a:solidFill>
              </a:rPr>
            </a:br>
            <a:r>
              <a:rPr lang="tr-TR" sz="2700" b="1" dirty="0">
                <a:solidFill>
                  <a:srgbClr val="FF0000"/>
                </a:solidFill>
              </a:rPr>
              <a:t>İŞBİRLİĞİ</a:t>
            </a:r>
            <a:br>
              <a:rPr lang="tr-TR" sz="2700" b="1" dirty="0">
                <a:solidFill>
                  <a:srgbClr val="FF0000"/>
                </a:solidFill>
              </a:rPr>
            </a:br>
            <a:r>
              <a:rPr lang="tr-TR" sz="1600" b="1" dirty="0"/>
              <a:t>(</a:t>
            </a:r>
            <a:r>
              <a:rPr lang="tr-TR" sz="1800" b="1" dirty="0"/>
              <a:t>KE alabilmek için bu bölümden minimum 3 puan alınması gereklidir)</a:t>
            </a:r>
            <a:br>
              <a:rPr lang="tr-TR" sz="3110" b="1" dirty="0"/>
            </a:br>
            <a:endParaRPr lang="tr-TR" sz="3110" dirty="0">
              <a:solidFill>
                <a:srgbClr val="01236A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5839" y="81886"/>
            <a:ext cx="136780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323528" y="1461515"/>
            <a:ext cx="8820472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b="1" dirty="0"/>
              <a:t>Öğretmenler ve öğrenciler arası iletişim kuvvetli olmalı.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b="1" dirty="0">
                <a:solidFill>
                  <a:schemeClr val="tx2"/>
                </a:solidFill>
              </a:rPr>
              <a:t>Ortaklarla yapılan tüm iletişim şekilleri burada net olarak ifade edilmelidir.</a:t>
            </a:r>
          </a:p>
          <a:p>
            <a:r>
              <a:rPr lang="tr-TR" sz="1600" dirty="0"/>
              <a:t>Öğretmenler </a:t>
            </a:r>
            <a:r>
              <a:rPr lang="tr-TR" sz="1600" dirty="0" err="1"/>
              <a:t>facebook</a:t>
            </a:r>
            <a:r>
              <a:rPr lang="tr-TR" sz="1600" dirty="0"/>
              <a:t>, </a:t>
            </a:r>
            <a:r>
              <a:rPr lang="tr-TR" sz="1600" dirty="0" err="1"/>
              <a:t>whatsapp</a:t>
            </a:r>
            <a:r>
              <a:rPr lang="tr-TR" sz="1600" dirty="0"/>
              <a:t>, </a:t>
            </a:r>
            <a:r>
              <a:rPr lang="tr-TR" sz="1600" dirty="0" err="1"/>
              <a:t>twinspace</a:t>
            </a:r>
            <a:r>
              <a:rPr lang="tr-TR" sz="1600" dirty="0"/>
              <a:t> forum, </a:t>
            </a:r>
            <a:r>
              <a:rPr lang="tr-TR" sz="1600" dirty="0" err="1"/>
              <a:t>twinspace</a:t>
            </a:r>
            <a:r>
              <a:rPr lang="tr-TR" sz="1600" dirty="0"/>
              <a:t> öğretmen </a:t>
            </a:r>
            <a:r>
              <a:rPr lang="tr-TR" sz="1600" dirty="0" err="1"/>
              <a:t>bülteni,twinspace</a:t>
            </a:r>
            <a:r>
              <a:rPr lang="tr-TR" sz="1600" dirty="0"/>
              <a:t> proje günlüğü, </a:t>
            </a:r>
            <a:r>
              <a:rPr lang="tr-TR" sz="1600" dirty="0" err="1"/>
              <a:t>twinmail,eTwinning</a:t>
            </a:r>
            <a:r>
              <a:rPr lang="tr-TR" sz="1600" dirty="0"/>
              <a:t> </a:t>
            </a:r>
            <a:r>
              <a:rPr lang="tr-TR" sz="1600" dirty="0" err="1"/>
              <a:t>live</a:t>
            </a:r>
            <a:r>
              <a:rPr lang="tr-TR" sz="1600" dirty="0"/>
              <a:t> etkinlikler sekmesinden canlı etkinlik oluşturarak ya da başka online görüşme araçları( </a:t>
            </a:r>
            <a:r>
              <a:rPr lang="tr-TR" sz="1600" dirty="0" err="1"/>
              <a:t>zoom</a:t>
            </a:r>
            <a:r>
              <a:rPr lang="tr-TR" sz="1600" dirty="0"/>
              <a:t>, </a:t>
            </a:r>
            <a:r>
              <a:rPr lang="tr-TR" sz="1600" dirty="0" err="1"/>
              <a:t>adobe</a:t>
            </a:r>
            <a:r>
              <a:rPr lang="tr-TR" sz="1600" dirty="0"/>
              <a:t> </a:t>
            </a:r>
            <a:r>
              <a:rPr lang="tr-TR" sz="1600" dirty="0" err="1"/>
              <a:t>connect</a:t>
            </a:r>
            <a:r>
              <a:rPr lang="tr-TR" sz="1600" dirty="0"/>
              <a:t> </a:t>
            </a:r>
            <a:r>
              <a:rPr lang="tr-TR" sz="1600" dirty="0" err="1"/>
              <a:t>vs</a:t>
            </a:r>
            <a:r>
              <a:rPr lang="tr-TR" sz="1600" dirty="0"/>
              <a:t>) kullanarak online toplantılar yapıldıysa mutlaka belirtilmeli.)</a:t>
            </a:r>
          </a:p>
          <a:p>
            <a:r>
              <a:rPr lang="tr-TR" sz="1600" dirty="0"/>
              <a:t>Öğrenciler aralarında iletişim için </a:t>
            </a:r>
            <a:r>
              <a:rPr lang="tr-TR" sz="1600" dirty="0" err="1"/>
              <a:t>twinspace</a:t>
            </a:r>
            <a:r>
              <a:rPr lang="tr-TR" sz="1600" dirty="0"/>
              <a:t> forum ve </a:t>
            </a:r>
            <a:r>
              <a:rPr lang="tr-TR" sz="1600" dirty="0" err="1"/>
              <a:t>twinspace</a:t>
            </a:r>
            <a:r>
              <a:rPr lang="tr-TR" sz="1600" dirty="0"/>
              <a:t> proje günlüğü kullanma, </a:t>
            </a:r>
            <a:r>
              <a:rPr lang="tr-TR" sz="1600" dirty="0" err="1"/>
              <a:t>twinspace</a:t>
            </a:r>
            <a:r>
              <a:rPr lang="tr-TR" sz="1600" dirty="0"/>
              <a:t> </a:t>
            </a:r>
            <a:r>
              <a:rPr lang="tr-TR" sz="1600" dirty="0" err="1"/>
              <a:t>live</a:t>
            </a:r>
            <a:r>
              <a:rPr lang="tr-TR" sz="1600" dirty="0"/>
              <a:t> alanında </a:t>
            </a:r>
            <a:r>
              <a:rPr lang="tr-TR" sz="1600" dirty="0" err="1"/>
              <a:t>chat</a:t>
            </a:r>
            <a:r>
              <a:rPr lang="tr-TR" sz="1600" dirty="0"/>
              <a:t> yapma veya online görüşme, diğer ortaklardaki öğrencilerin </a:t>
            </a:r>
            <a:r>
              <a:rPr lang="tr-TR" sz="1600" dirty="0" err="1"/>
              <a:t>twinspace</a:t>
            </a:r>
            <a:r>
              <a:rPr lang="tr-TR" sz="1600" dirty="0"/>
              <a:t> proje günlüğünde, </a:t>
            </a:r>
            <a:r>
              <a:rPr lang="tr-TR" sz="1600" dirty="0" err="1"/>
              <a:t>twinspace</a:t>
            </a:r>
            <a:r>
              <a:rPr lang="tr-TR" sz="1600" dirty="0"/>
              <a:t> forumda ya da örneğin bir </a:t>
            </a:r>
            <a:r>
              <a:rPr lang="tr-TR" sz="1600" dirty="0" err="1"/>
              <a:t>padlet</a:t>
            </a:r>
            <a:r>
              <a:rPr lang="tr-TR" sz="1600" dirty="0"/>
              <a:t> aracı üzerinde paylaştıklarına yorum yazma gibi faaliyetlerde bulunduysa mutlaka belirtilmeli.)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b="1" dirty="0">
                <a:solidFill>
                  <a:schemeClr val="tx2"/>
                </a:solidFill>
              </a:rPr>
              <a:t>Bütün ortaklar arasında bilgi ve fikir alışverişi  var mı?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b="1" dirty="0">
                <a:solidFill>
                  <a:schemeClr val="tx2"/>
                </a:solidFill>
              </a:rPr>
              <a:t>Proje planlamasında ortakların görüşleri alındı mı?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b="1" dirty="0"/>
              <a:t>Öğretmenler arasında görev dağılımı var mı? </a:t>
            </a:r>
            <a:endParaRPr lang="tr-TR" b="1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b="1" dirty="0">
                <a:solidFill>
                  <a:schemeClr val="tx2"/>
                </a:solidFill>
              </a:rPr>
              <a:t>Projede karışık okul takımları var mı?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b="1" dirty="0">
                <a:solidFill>
                  <a:schemeClr val="tx2"/>
                </a:solidFill>
              </a:rPr>
              <a:t>Ortak okulların birlikte oluşturduğu bir ortak ürün, final ürünü var mı?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b="1" dirty="0">
                <a:solidFill>
                  <a:schemeClr val="tx2"/>
                </a:solidFill>
              </a:rPr>
              <a:t>Paralel aktiviteler yerine etkileşimli, çapraz aktiviteler mi yapıldı?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b="1" dirty="0"/>
              <a:t> Öğretmen proje etkinliklerinde okulundaki diğer öğretmenlerle ve diğer kurumlarla işbirliği yaptı mı?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b="1" dirty="0"/>
              <a:t>Öğrenciler </a:t>
            </a:r>
            <a:r>
              <a:rPr lang="tr-TR" b="1" dirty="0" err="1"/>
              <a:t>twinspace’e</a:t>
            </a:r>
            <a:r>
              <a:rPr lang="tr-TR" b="1" dirty="0"/>
              <a:t> kayıtlı mı? Öğrenci </a:t>
            </a:r>
            <a:r>
              <a:rPr lang="tr-TR" b="1" dirty="0" err="1"/>
              <a:t>twinspace’te</a:t>
            </a:r>
            <a:r>
              <a:rPr lang="tr-TR" b="1" dirty="0"/>
              <a:t> aktif mi?                      Öğrenciler </a:t>
            </a:r>
            <a:r>
              <a:rPr lang="tr-TR" b="1" dirty="0" err="1"/>
              <a:t>twinspace’te</a:t>
            </a:r>
            <a:r>
              <a:rPr lang="tr-TR" b="1" dirty="0"/>
              <a:t> kendi ürünlerini paylaştı mı?</a:t>
            </a:r>
          </a:p>
          <a:p>
            <a:endParaRPr lang="tr-TR" sz="1900" b="1" dirty="0"/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5B01164A-5283-4130-8CC4-65FC5BFB8F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980728"/>
            <a:ext cx="7799552" cy="525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8192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50359" y="576561"/>
            <a:ext cx="8812530" cy="1143000"/>
          </a:xfrm>
        </p:spPr>
        <p:txBody>
          <a:bodyPr>
            <a:normAutofit/>
          </a:bodyPr>
          <a:lstStyle/>
          <a:p>
            <a:pPr algn="ctr"/>
            <a:r>
              <a:rPr lang="tr-TR" sz="3110" b="1" dirty="0">
                <a:solidFill>
                  <a:srgbClr val="FF0000"/>
                </a:solidFill>
              </a:rPr>
              <a:t>ÖRNEK METİN</a:t>
            </a:r>
            <a:endParaRPr lang="tr-TR" sz="3110" dirty="0">
              <a:solidFill>
                <a:srgbClr val="01236A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1320403" cy="1103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323528" y="1461515"/>
            <a:ext cx="8820472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600" dirty="0"/>
              <a:t>Partnerler arasında görev dağılımı yapılarak </a:t>
            </a:r>
            <a:r>
              <a:rPr lang="tr-TR" sz="1600" dirty="0" err="1"/>
              <a:t>Twinspace</a:t>
            </a:r>
            <a:r>
              <a:rPr lang="tr-TR" sz="1600" dirty="0"/>
              <a:t> sayfalar bölümü aylık etkinliklere göre </a:t>
            </a:r>
            <a:r>
              <a:rPr lang="tr-TR" sz="1600" dirty="0" err="1"/>
              <a:t>oluşturuldu.Her</a:t>
            </a:r>
            <a:r>
              <a:rPr lang="tr-TR" sz="1600" dirty="0"/>
              <a:t> ortak gerçekleştirmiş olduğu etkinliği eşzamanlı olarak sayfalar bölümüne </a:t>
            </a:r>
            <a:r>
              <a:rPr lang="tr-TR" sz="1600" dirty="0" err="1"/>
              <a:t>yükledi.Projemiz</a:t>
            </a:r>
            <a:r>
              <a:rPr lang="tr-TR" sz="1600" dirty="0"/>
              <a:t> hakkında görüşlerimizi belirterek projemizi birlikte </a:t>
            </a:r>
            <a:r>
              <a:rPr lang="tr-TR" sz="1600" dirty="0" err="1"/>
              <a:t>planladık.Proje</a:t>
            </a:r>
            <a:r>
              <a:rPr lang="tr-TR" sz="1600" dirty="0"/>
              <a:t> ortakları ile </a:t>
            </a:r>
            <a:r>
              <a:rPr lang="tr-TR" sz="1600" dirty="0" err="1"/>
              <a:t>twinspace</a:t>
            </a:r>
            <a:r>
              <a:rPr lang="tr-TR" sz="1600" dirty="0"/>
              <a:t> </a:t>
            </a:r>
            <a:r>
              <a:rPr lang="tr-TR" sz="1600" dirty="0" err="1"/>
              <a:t>forum,webinar,sohbet</a:t>
            </a:r>
            <a:r>
              <a:rPr lang="tr-TR" sz="1600" dirty="0"/>
              <a:t> </a:t>
            </a:r>
            <a:r>
              <a:rPr lang="tr-TR" sz="1600" dirty="0" err="1"/>
              <a:t>odası,öğretmen</a:t>
            </a:r>
            <a:r>
              <a:rPr lang="tr-TR" sz="1600" dirty="0"/>
              <a:t> </a:t>
            </a:r>
            <a:r>
              <a:rPr lang="tr-TR" sz="1600" dirty="0" err="1"/>
              <a:t>bülteni,proje</a:t>
            </a:r>
            <a:r>
              <a:rPr lang="tr-TR" sz="1600" dirty="0"/>
              <a:t> </a:t>
            </a:r>
            <a:r>
              <a:rPr lang="tr-TR" sz="1600" dirty="0" err="1"/>
              <a:t>günlüğü,twinmail</a:t>
            </a:r>
            <a:r>
              <a:rPr lang="tr-TR" sz="1600" dirty="0"/>
              <a:t> ve </a:t>
            </a:r>
            <a:r>
              <a:rPr lang="tr-TR" sz="1600" dirty="0" err="1"/>
              <a:t>eTwinning</a:t>
            </a:r>
            <a:r>
              <a:rPr lang="tr-TR" sz="1600" dirty="0"/>
              <a:t> </a:t>
            </a:r>
            <a:r>
              <a:rPr lang="tr-TR" sz="1600" dirty="0" err="1"/>
              <a:t>live</a:t>
            </a:r>
            <a:r>
              <a:rPr lang="tr-TR" sz="1600" dirty="0"/>
              <a:t> çevrimiçi etkinlikler ile online görüşmeler düzenli olarak </a:t>
            </a:r>
            <a:r>
              <a:rPr lang="tr-TR" sz="1600" dirty="0" err="1"/>
              <a:t>yapıldı.Görüşmelerimizde</a:t>
            </a:r>
            <a:r>
              <a:rPr lang="tr-TR" sz="1600" dirty="0"/>
              <a:t> fikir alışverişinde bulunarak işbölümü </a:t>
            </a:r>
            <a:r>
              <a:rPr lang="tr-TR" sz="1600" dirty="0" err="1"/>
              <a:t>yaptık.Küçük</a:t>
            </a:r>
            <a:r>
              <a:rPr lang="tr-TR" sz="1600" dirty="0"/>
              <a:t>-büyük </a:t>
            </a:r>
            <a:r>
              <a:rPr lang="tr-TR" sz="1600" dirty="0" err="1"/>
              <a:t>gruplar,takım</a:t>
            </a:r>
            <a:r>
              <a:rPr lang="tr-TR" sz="1600" dirty="0"/>
              <a:t> çalışması gibi tekniklerle çeşitli ortak ürün çalışmaları ile </a:t>
            </a:r>
            <a:r>
              <a:rPr lang="tr-TR" sz="1600" dirty="0" err="1"/>
              <a:t>işbirlikli</a:t>
            </a:r>
            <a:r>
              <a:rPr lang="tr-TR" sz="1600" dirty="0"/>
              <a:t> çalışmalar </a:t>
            </a:r>
            <a:r>
              <a:rPr lang="tr-TR" sz="1600" dirty="0" err="1"/>
              <a:t>yaptık.Proje</a:t>
            </a:r>
            <a:r>
              <a:rPr lang="tr-TR" sz="1600" dirty="0"/>
              <a:t> ortaklarımızla birlikte akrostiş şiir yazma ve seslendirme çalışması ve sözcük defteri oluşturma gibi ortak çalışmalarımızı </a:t>
            </a:r>
            <a:r>
              <a:rPr lang="tr-TR" sz="1600" dirty="0" err="1"/>
              <a:t>yaptık.Çeşitli</a:t>
            </a:r>
            <a:r>
              <a:rPr lang="tr-TR" sz="1600" dirty="0"/>
              <a:t> web 2 araçlarını kullanarak güvenli internet kullanımı slogan çalışması, dilbilgisi web 2 oyunları </a:t>
            </a:r>
            <a:r>
              <a:rPr lang="tr-TR" sz="1600" dirty="0" err="1"/>
              <a:t>çalışmaları,şiir,hikaye</a:t>
            </a:r>
            <a:r>
              <a:rPr lang="tr-TR" sz="1600" dirty="0"/>
              <a:t> </a:t>
            </a:r>
            <a:r>
              <a:rPr lang="tr-TR" sz="1600" dirty="0" err="1"/>
              <a:t>yazma,resim</a:t>
            </a:r>
            <a:r>
              <a:rPr lang="tr-TR" sz="1600" dirty="0"/>
              <a:t> çizme gibi </a:t>
            </a:r>
            <a:r>
              <a:rPr lang="tr-TR" sz="1600" dirty="0" err="1"/>
              <a:t>işbirlikli</a:t>
            </a:r>
            <a:r>
              <a:rPr lang="tr-TR" sz="1600" dirty="0"/>
              <a:t> çalışmalar </a:t>
            </a:r>
            <a:r>
              <a:rPr lang="tr-TR" sz="1600" dirty="0" err="1"/>
              <a:t>yaptık.Nilüfer</a:t>
            </a:r>
            <a:r>
              <a:rPr lang="tr-TR" sz="1600" dirty="0"/>
              <a:t> öğretmenimizin öğrencileriyle ortak hikaye </a:t>
            </a:r>
            <a:r>
              <a:rPr lang="tr-TR" sz="1600" dirty="0" err="1"/>
              <a:t>yazma,Rabia</a:t>
            </a:r>
            <a:r>
              <a:rPr lang="tr-TR" sz="1600" dirty="0"/>
              <a:t> ve Hicran öğretmenimizin öğrencileriyle </a:t>
            </a:r>
            <a:r>
              <a:rPr lang="tr-TR" sz="1600" dirty="0" err="1"/>
              <a:t>haıku</a:t>
            </a:r>
            <a:r>
              <a:rPr lang="tr-TR" sz="1600" dirty="0"/>
              <a:t> şiir </a:t>
            </a:r>
            <a:r>
              <a:rPr lang="tr-TR" sz="1600" dirty="0" err="1"/>
              <a:t>yazma,Muhittin</a:t>
            </a:r>
            <a:r>
              <a:rPr lang="tr-TR" sz="1600" dirty="0"/>
              <a:t> öğretmenimizin öğrencileriyle akrostiş şiir </a:t>
            </a:r>
            <a:r>
              <a:rPr lang="tr-TR" sz="1600" dirty="0" err="1"/>
              <a:t>yazma,Rabia</a:t>
            </a:r>
            <a:r>
              <a:rPr lang="tr-TR" sz="1600" dirty="0"/>
              <a:t> öğretmenimizin öğrencileriyle ortak resim yapma çalışmaları </a:t>
            </a:r>
            <a:r>
              <a:rPr lang="tr-TR" sz="1600" dirty="0" err="1"/>
              <a:t>yaptık.Öğrencilerin</a:t>
            </a:r>
            <a:r>
              <a:rPr lang="tr-TR" sz="1600" dirty="0"/>
              <a:t> </a:t>
            </a:r>
            <a:r>
              <a:rPr lang="tr-TR" sz="1600" dirty="0" err="1"/>
              <a:t>Twinspace’e</a:t>
            </a:r>
            <a:r>
              <a:rPr lang="tr-TR" sz="1600" dirty="0"/>
              <a:t>  kayıtlarını yaparak kendilerine ait şifre ve kullanıcı adı </a:t>
            </a:r>
            <a:r>
              <a:rPr lang="tr-TR" sz="1600" dirty="0" err="1"/>
              <a:t>verdik.Böylece</a:t>
            </a:r>
            <a:r>
              <a:rPr lang="tr-TR" sz="1600" dirty="0"/>
              <a:t> diğer okulların yapmış oldukları çalışmaları inceleyerek yorum ve beğeni yapmaları </a:t>
            </a:r>
            <a:r>
              <a:rPr lang="tr-TR" sz="1600" dirty="0" err="1"/>
              <a:t>sağlandı.Öğrencilerimizin</a:t>
            </a:r>
            <a:r>
              <a:rPr lang="tr-TR" sz="1600" dirty="0"/>
              <a:t> sohbet odası ve </a:t>
            </a:r>
            <a:r>
              <a:rPr lang="tr-TR" sz="1600" dirty="0" err="1"/>
              <a:t>twinspace</a:t>
            </a:r>
            <a:r>
              <a:rPr lang="tr-TR" sz="1600" dirty="0"/>
              <a:t> forumda görüşmeleri sağlanarak öğrencilerimiz arasında iletişim ve etkileşimin artırmasına yardımcı </a:t>
            </a:r>
            <a:r>
              <a:rPr lang="tr-TR" sz="1600" dirty="0" err="1"/>
              <a:t>olduk.Zümre</a:t>
            </a:r>
            <a:r>
              <a:rPr lang="tr-TR" sz="1600" dirty="0"/>
              <a:t> öğretmenler </a:t>
            </a:r>
            <a:r>
              <a:rPr lang="tr-TR" sz="1600" dirty="0" err="1"/>
              <a:t>toplantısı,Öğretmenler</a:t>
            </a:r>
            <a:r>
              <a:rPr lang="tr-TR" sz="1600" dirty="0"/>
              <a:t> kurul toplantısı ve veli toplantılarımızda projemizin çalışmalarına yer vererek etkinliklerimizi okulumuzda müfredata uyumlu olarak planlı bir şekilde </a:t>
            </a:r>
            <a:r>
              <a:rPr lang="tr-TR" sz="1600" dirty="0" err="1"/>
              <a:t>yürüttük.Proje</a:t>
            </a:r>
            <a:r>
              <a:rPr lang="tr-TR" sz="1600" dirty="0"/>
              <a:t> çalışmalarımızı </a:t>
            </a:r>
            <a:r>
              <a:rPr lang="tr-TR" sz="1600" dirty="0" err="1"/>
              <a:t>facebook,twitter,instagram,pinterest</a:t>
            </a:r>
            <a:r>
              <a:rPr lang="tr-TR" sz="1600" dirty="0"/>
              <a:t> hesaplarında </a:t>
            </a:r>
            <a:r>
              <a:rPr lang="tr-TR" sz="1600" dirty="0" err="1"/>
              <a:t>blog,website,okul</a:t>
            </a:r>
            <a:r>
              <a:rPr lang="tr-TR" sz="1600" dirty="0"/>
              <a:t> </a:t>
            </a:r>
            <a:r>
              <a:rPr lang="tr-TR" sz="1600" dirty="0" err="1"/>
              <a:t>websitesi,yerel</a:t>
            </a:r>
            <a:r>
              <a:rPr lang="tr-TR" sz="1600" dirty="0"/>
              <a:t> </a:t>
            </a:r>
            <a:r>
              <a:rPr lang="tr-TR" sz="1600" dirty="0" err="1"/>
              <a:t>basın,EBA</a:t>
            </a:r>
            <a:r>
              <a:rPr lang="tr-TR" sz="1600" dirty="0"/>
              <a:t>  gibi platformlarda paylaşarak yaygınlaştırıldık.</a:t>
            </a:r>
          </a:p>
          <a:p>
            <a:endParaRPr lang="tr-TR" sz="1600" b="1" dirty="0"/>
          </a:p>
        </p:txBody>
      </p:sp>
    </p:spTree>
    <p:extLst>
      <p:ext uri="{BB962C8B-B14F-4D97-AF65-F5344CB8AC3E}">
        <p14:creationId xmlns:p14="http://schemas.microsoft.com/office/powerpoint/2010/main" val="1389018362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50359" y="576561"/>
            <a:ext cx="8812530" cy="1143000"/>
          </a:xfrm>
        </p:spPr>
        <p:txBody>
          <a:bodyPr>
            <a:normAutofit/>
          </a:bodyPr>
          <a:lstStyle/>
          <a:p>
            <a:pPr algn="ctr"/>
            <a:r>
              <a:rPr lang="tr-TR" sz="3110" b="1" dirty="0">
                <a:solidFill>
                  <a:srgbClr val="FF0000"/>
                </a:solidFill>
              </a:rPr>
              <a:t>ÖRNEK METİN</a:t>
            </a:r>
            <a:endParaRPr lang="tr-TR" sz="3110" dirty="0">
              <a:solidFill>
                <a:srgbClr val="01236A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1320403" cy="1103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251520" y="2204864"/>
            <a:ext cx="882047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600" u="sng" dirty="0">
                <a:hlinkClick r:id="rId3"/>
              </a:rPr>
              <a:t>https://twinspace.etwinning.net/91097/pages/page/660092</a:t>
            </a:r>
            <a:r>
              <a:rPr lang="tr-TR" sz="1600" u="sng" dirty="0"/>
              <a:t> </a:t>
            </a:r>
            <a:r>
              <a:rPr lang="tr-TR" sz="1600" dirty="0"/>
              <a:t>proje plan görüş</a:t>
            </a:r>
          </a:p>
          <a:p>
            <a:pPr fontAlgn="base"/>
            <a:r>
              <a:rPr lang="tr-TR" sz="1600" u="sng" dirty="0">
                <a:hlinkClick r:id="rId4"/>
              </a:rPr>
              <a:t>https://twinspace.etwinning.net/91097/forum</a:t>
            </a:r>
            <a:r>
              <a:rPr lang="tr-TR" sz="1600" u="sng" dirty="0"/>
              <a:t> </a:t>
            </a:r>
            <a:r>
              <a:rPr lang="tr-TR" sz="1600" dirty="0"/>
              <a:t>forum </a:t>
            </a:r>
          </a:p>
          <a:p>
            <a:pPr fontAlgn="base"/>
            <a:r>
              <a:rPr lang="tr-TR" sz="1600" dirty="0"/>
              <a:t> </a:t>
            </a:r>
            <a:r>
              <a:rPr lang="tr-TR" sz="1600" u="sng" dirty="0">
                <a:hlinkClick r:id="rId5"/>
              </a:rPr>
              <a:t>https://twinspace.etwinning.net/91097/pages/page/659725</a:t>
            </a:r>
            <a:r>
              <a:rPr lang="tr-TR" sz="1600" u="sng" dirty="0"/>
              <a:t> </a:t>
            </a:r>
            <a:r>
              <a:rPr lang="tr-TR" sz="1600" dirty="0"/>
              <a:t>görev dağılımı</a:t>
            </a:r>
          </a:p>
          <a:p>
            <a:r>
              <a:rPr lang="tr-TR" sz="1600" u="sng" dirty="0">
                <a:hlinkClick r:id="rId6"/>
              </a:rPr>
              <a:t>https://twinspace.etwinning.net/91097/pages/page/749660</a:t>
            </a:r>
            <a:r>
              <a:rPr lang="tr-TR" sz="1600" dirty="0"/>
              <a:t> görev çalışmalarımız</a:t>
            </a:r>
          </a:p>
          <a:p>
            <a:r>
              <a:rPr lang="tr-TR" sz="1600" u="sng" dirty="0">
                <a:hlinkClick r:id="rId7"/>
              </a:rPr>
              <a:t>https://twinspace.etwinning.net/91097/pages/page/662927</a:t>
            </a:r>
            <a:r>
              <a:rPr lang="tr-TR" sz="1600" dirty="0"/>
              <a:t> ortak karar alma anketlerimiz</a:t>
            </a:r>
          </a:p>
          <a:p>
            <a:r>
              <a:rPr lang="tr-TR" sz="1600" u="sng" dirty="0">
                <a:hlinkClick r:id="rId8"/>
              </a:rPr>
              <a:t>https://twinspace.etwinning.net/91097/pages/page/666505</a:t>
            </a:r>
            <a:r>
              <a:rPr lang="tr-TR" sz="1600" dirty="0"/>
              <a:t> online öğretmen görüşme  </a:t>
            </a:r>
          </a:p>
          <a:p>
            <a:r>
              <a:rPr lang="tr-TR" sz="1600" u="sng" dirty="0">
                <a:hlinkClick r:id="rId9"/>
              </a:rPr>
              <a:t>https://twinspace.etwinning.net/91097/pages/page/666508</a:t>
            </a:r>
            <a:r>
              <a:rPr lang="tr-TR" sz="1600" dirty="0"/>
              <a:t> online öğrenci görüşme</a:t>
            </a:r>
          </a:p>
          <a:p>
            <a:r>
              <a:rPr lang="tr-TR" sz="1600" u="sng" dirty="0">
                <a:hlinkClick r:id="rId10"/>
              </a:rPr>
              <a:t>https://twinspace.etwinning.net/91097/pages/page/666512</a:t>
            </a:r>
            <a:r>
              <a:rPr lang="tr-TR" sz="1600" dirty="0"/>
              <a:t> öğrenci öğretmen sohbet odası</a:t>
            </a:r>
          </a:p>
          <a:p>
            <a:r>
              <a:rPr lang="tr-TR" sz="1600" u="sng" dirty="0">
                <a:hlinkClick r:id="rId11"/>
              </a:rPr>
              <a:t>https://twinspace.etwinning.net/91097/pages/page/840241</a:t>
            </a:r>
            <a:r>
              <a:rPr lang="tr-TR" sz="1600" dirty="0"/>
              <a:t> ortak çalışmalar sayfamız</a:t>
            </a:r>
          </a:p>
          <a:p>
            <a:r>
              <a:rPr lang="tr-TR" sz="1600" u="sng" dirty="0">
                <a:hlinkClick r:id="rId12"/>
              </a:rPr>
              <a:t>https://twinspace.etwinning.net/91097/pages/page/854362</a:t>
            </a:r>
            <a:r>
              <a:rPr lang="tr-TR" sz="1600" dirty="0"/>
              <a:t> </a:t>
            </a:r>
            <a:r>
              <a:rPr lang="tr-TR" sz="1600" dirty="0" err="1"/>
              <a:t>işbirlikli</a:t>
            </a:r>
            <a:r>
              <a:rPr lang="tr-TR" sz="1600" dirty="0"/>
              <a:t> çalışmalar sayfamız</a:t>
            </a:r>
          </a:p>
          <a:p>
            <a:endParaRPr lang="tr-TR" sz="1600" b="1" dirty="0"/>
          </a:p>
        </p:txBody>
      </p:sp>
    </p:spTree>
    <p:extLst>
      <p:ext uri="{BB962C8B-B14F-4D97-AF65-F5344CB8AC3E}">
        <p14:creationId xmlns:p14="http://schemas.microsoft.com/office/powerpoint/2010/main" val="1656497830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187624" y="404664"/>
            <a:ext cx="8229600" cy="582613"/>
          </a:xfrm>
        </p:spPr>
        <p:txBody>
          <a:bodyPr>
            <a:normAutofit fontScale="90000"/>
          </a:bodyPr>
          <a:lstStyle/>
          <a:p>
            <a:r>
              <a:rPr lang="tr-TR" sz="3000" b="1" dirty="0">
                <a:solidFill>
                  <a:srgbClr val="FF0000"/>
                </a:solidFill>
              </a:rPr>
              <a:t>             </a:t>
            </a:r>
            <a:br>
              <a:rPr lang="tr-TR" sz="3000" b="1" dirty="0">
                <a:solidFill>
                  <a:srgbClr val="FF0000"/>
                </a:solidFill>
              </a:rPr>
            </a:br>
            <a:r>
              <a:rPr lang="tr-TR" sz="3000" b="1" dirty="0">
                <a:solidFill>
                  <a:srgbClr val="FF0000"/>
                </a:solidFill>
              </a:rPr>
              <a:t>              TEKNOLOJİ KULLANIMI</a:t>
            </a:r>
            <a:br>
              <a:rPr lang="tr-TR" sz="3000" b="1" dirty="0">
                <a:solidFill>
                  <a:srgbClr val="FF0000"/>
                </a:solidFill>
              </a:rPr>
            </a:br>
            <a:r>
              <a:rPr lang="tr-TR" sz="1600" b="1" dirty="0"/>
              <a:t>(</a:t>
            </a:r>
            <a:r>
              <a:rPr lang="tr-TR" sz="1800" b="1" dirty="0"/>
              <a:t>KE alabilmek için bu bölümden minimum 3 puan alınması gereklidir)</a:t>
            </a:r>
            <a:br>
              <a:rPr lang="tr-TR" sz="3000" b="1" dirty="0">
                <a:solidFill>
                  <a:srgbClr val="FF0000"/>
                </a:solidFill>
              </a:rPr>
            </a:br>
            <a:endParaRPr lang="tr-TR" sz="30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572" y="242242"/>
            <a:ext cx="1512168" cy="1263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467543" y="1505881"/>
            <a:ext cx="856895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b="1" dirty="0"/>
              <a:t>Projede gizlilik ve güvenlikle ilgili telif hakkı dikkat edildi mi?</a:t>
            </a:r>
          </a:p>
          <a:p>
            <a:r>
              <a:rPr lang="tr-TR" b="1" dirty="0"/>
              <a:t>(</a:t>
            </a:r>
            <a:r>
              <a:rPr lang="tr-TR" dirty="0"/>
              <a:t>E-güvenlik konularına çok dikkat edilmeli. Öğrencilerin kişisel bilgileri ile birlikte tanınabilir görüntüleri kamuya açık bölümlerde sergilenmemeli, kişisel iletişim kanalları (mail adresi, </a:t>
            </a:r>
            <a:r>
              <a:rPr lang="tr-TR" dirty="0" err="1"/>
              <a:t>whatsapp</a:t>
            </a:r>
            <a:r>
              <a:rPr lang="tr-TR" dirty="0"/>
              <a:t> hesabı vb.) açık açık yazılmamalıdır.</a:t>
            </a:r>
          </a:p>
          <a:p>
            <a:r>
              <a:rPr lang="tr-TR" dirty="0"/>
              <a:t>Projede kullanılan video, resim, müzik, metin vb. şeylerin telif hakkı olup olmadığına dikkat edilmeli. Youtube’da videolar liste dışı seçeneği ile paylaşılmalı.)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b="1" dirty="0">
                <a:solidFill>
                  <a:schemeClr val="tx2"/>
                </a:solidFill>
              </a:rPr>
              <a:t>Proje için  davranış kuralları belirlediniz mi?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b="1" dirty="0">
                <a:solidFill>
                  <a:schemeClr val="tx2"/>
                </a:solidFill>
              </a:rPr>
              <a:t>Öğrencileriniz </a:t>
            </a:r>
            <a:r>
              <a:rPr lang="tr-TR" b="1" dirty="0" err="1">
                <a:solidFill>
                  <a:schemeClr val="tx2"/>
                </a:solidFill>
              </a:rPr>
              <a:t>twinspace</a:t>
            </a:r>
            <a:r>
              <a:rPr lang="tr-TR" b="1" dirty="0">
                <a:solidFill>
                  <a:schemeClr val="tx2"/>
                </a:solidFill>
              </a:rPr>
              <a:t>  ve diğer web 2 .0 araçlarını bağımsız olarak kullandı mı?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b="1" dirty="0">
                <a:solidFill>
                  <a:schemeClr val="tx2"/>
                </a:solidFill>
              </a:rPr>
              <a:t>Proje etkinliklerinde Web 2.0 araçlarına yer verdiniz mi?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b="1" dirty="0">
                <a:solidFill>
                  <a:schemeClr val="tx2"/>
                </a:solidFill>
              </a:rPr>
              <a:t>Kullandığınız teknolojik araçlar öğrencilerinizin yaş seviyesine ve proje etkinliklerine uygun mu?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b="1" dirty="0">
              <a:solidFill>
                <a:schemeClr val="tx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b="1" dirty="0">
              <a:solidFill>
                <a:schemeClr val="tx2"/>
              </a:solidFill>
            </a:endParaRPr>
          </a:p>
          <a:p>
            <a:r>
              <a:rPr lang="tr-TR" sz="2800" b="1" dirty="0">
                <a:solidFill>
                  <a:srgbClr val="FF0000"/>
                </a:solidFill>
              </a:rPr>
              <a:t>!!! </a:t>
            </a:r>
            <a:r>
              <a:rPr lang="tr-TR" sz="2000" b="1" dirty="0"/>
              <a:t>Yabancı ortakların güvenliğe dikkat etmemesi bizi olumsuz etkilemez.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35821" y="529152"/>
            <a:ext cx="8229600" cy="582613"/>
          </a:xfrm>
        </p:spPr>
        <p:txBody>
          <a:bodyPr>
            <a:normAutofit fontScale="90000"/>
          </a:bodyPr>
          <a:lstStyle/>
          <a:p>
            <a:r>
              <a:rPr lang="tr-TR" sz="3000" b="1" dirty="0">
                <a:solidFill>
                  <a:srgbClr val="FF0000"/>
                </a:solidFill>
              </a:rPr>
              <a:t>             </a:t>
            </a:r>
            <a:br>
              <a:rPr lang="tr-TR" sz="3000" b="1" dirty="0">
                <a:solidFill>
                  <a:srgbClr val="FF0000"/>
                </a:solidFill>
              </a:rPr>
            </a:br>
            <a:r>
              <a:rPr lang="tr-TR" sz="3000" b="1" dirty="0">
                <a:solidFill>
                  <a:srgbClr val="FF0000"/>
                </a:solidFill>
              </a:rPr>
              <a:t>              ÖRNEK METİN</a:t>
            </a:r>
            <a:br>
              <a:rPr lang="tr-TR" sz="3000" b="1" dirty="0">
                <a:solidFill>
                  <a:srgbClr val="FF0000"/>
                </a:solidFill>
              </a:rPr>
            </a:br>
            <a:endParaRPr lang="tr-TR" sz="30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1512168" cy="1263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467543" y="1505881"/>
            <a:ext cx="856895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400" dirty="0"/>
              <a:t>Projemizde </a:t>
            </a:r>
            <a:r>
              <a:rPr lang="tr-TR" sz="1400" dirty="0" err="1"/>
              <a:t>egüvenlik</a:t>
            </a:r>
            <a:r>
              <a:rPr lang="tr-TR" sz="1400" dirty="0"/>
              <a:t> sayfası hazırlayarak güvenli internet kullanımına önem </a:t>
            </a:r>
            <a:r>
              <a:rPr lang="tr-TR" sz="1400" dirty="0" err="1"/>
              <a:t>verdik.Öğrencilere</a:t>
            </a:r>
            <a:r>
              <a:rPr lang="tr-TR" sz="1400" dirty="0"/>
              <a:t> güvenli internet kullanımı hakkında bilgi </a:t>
            </a:r>
            <a:r>
              <a:rPr lang="tr-TR" sz="1400" dirty="0" err="1"/>
              <a:t>verilerek,öğrencilerimizin</a:t>
            </a:r>
            <a:r>
              <a:rPr lang="tr-TR" sz="1400" dirty="0"/>
              <a:t>  kişisel bilgilerinin </a:t>
            </a:r>
            <a:r>
              <a:rPr lang="tr-TR" sz="1400" dirty="0" err="1"/>
              <a:t>korunmasına,yüzlerinin</a:t>
            </a:r>
            <a:r>
              <a:rPr lang="tr-TR" sz="1400" dirty="0"/>
              <a:t> görünmemesine dikkat </a:t>
            </a:r>
            <a:r>
              <a:rPr lang="tr-TR" sz="1400" dirty="0" err="1"/>
              <a:t>ettik.Youtube</a:t>
            </a:r>
            <a:r>
              <a:rPr lang="tr-TR" sz="1400" dirty="0"/>
              <a:t> üzerinden paylaşılan videoların liste dışı </a:t>
            </a:r>
            <a:r>
              <a:rPr lang="tr-TR" sz="1400" dirty="0" err="1"/>
              <a:t>olmasına,videolardaki</a:t>
            </a:r>
            <a:r>
              <a:rPr lang="tr-TR" sz="1400" dirty="0"/>
              <a:t> müziklerin telif hakkı olmamasına önem </a:t>
            </a:r>
            <a:r>
              <a:rPr lang="tr-TR" sz="1400" dirty="0" err="1"/>
              <a:t>verdik.Velilerimizi</a:t>
            </a:r>
            <a:r>
              <a:rPr lang="tr-TR" sz="1400" dirty="0"/>
              <a:t> bilgilendirerek veli izin dilekçeleri </a:t>
            </a:r>
            <a:r>
              <a:rPr lang="tr-TR" sz="1400" dirty="0" err="1"/>
              <a:t>aldık.Güvenli</a:t>
            </a:r>
            <a:r>
              <a:rPr lang="tr-TR" sz="1400" dirty="0"/>
              <a:t> internet kullanımıyla ilgili </a:t>
            </a:r>
            <a:r>
              <a:rPr lang="tr-TR" sz="1400" dirty="0" err="1"/>
              <a:t>işbirlikli</a:t>
            </a:r>
            <a:r>
              <a:rPr lang="tr-TR" sz="1400" dirty="0"/>
              <a:t> slogan çalışması hazırlayarak güvenli internet kullanımına farkındalık </a:t>
            </a:r>
            <a:r>
              <a:rPr lang="tr-TR" sz="1400" dirty="0" err="1"/>
              <a:t>oluşturduk.Proje</a:t>
            </a:r>
            <a:r>
              <a:rPr lang="tr-TR" sz="1400" dirty="0"/>
              <a:t> çalışmalarımızı yaygınlaştırmak için </a:t>
            </a:r>
            <a:r>
              <a:rPr lang="tr-TR" sz="1400" dirty="0" err="1"/>
              <a:t>blog</a:t>
            </a:r>
            <a:r>
              <a:rPr lang="tr-TR" sz="1400" dirty="0"/>
              <a:t> ve </a:t>
            </a:r>
            <a:r>
              <a:rPr lang="tr-TR" sz="1400" dirty="0" err="1"/>
              <a:t>websitesi</a:t>
            </a:r>
            <a:r>
              <a:rPr lang="tr-TR" sz="1400" dirty="0"/>
              <a:t> </a:t>
            </a:r>
            <a:r>
              <a:rPr lang="tr-TR" sz="1400" dirty="0" err="1"/>
              <a:t>kullandık.Twinspace’de</a:t>
            </a:r>
            <a:r>
              <a:rPr lang="tr-TR" sz="1400" dirty="0"/>
              <a:t> web 2.0 sayfası  oluşturarak hazırladığımız dilbilgisi oyunlarımızı </a:t>
            </a:r>
            <a:r>
              <a:rPr lang="tr-TR" sz="1400" dirty="0" err="1"/>
              <a:t>paylaştık,öğrencilerimiz</a:t>
            </a:r>
            <a:r>
              <a:rPr lang="tr-TR" sz="1400" dirty="0"/>
              <a:t> için web 2 oyun havuzu </a:t>
            </a:r>
            <a:r>
              <a:rPr lang="tr-TR" sz="1400" dirty="0" err="1"/>
              <a:t>oluşturduk.Etkinliklerimizde</a:t>
            </a:r>
            <a:r>
              <a:rPr lang="tr-TR" sz="1400" dirty="0"/>
              <a:t> kullanacağımız </a:t>
            </a:r>
            <a:r>
              <a:rPr lang="tr-TR" sz="1400" dirty="0" err="1"/>
              <a:t>araçları,yöntemleri</a:t>
            </a:r>
            <a:r>
              <a:rPr lang="tr-TR" sz="1400" dirty="0"/>
              <a:t> belirlerken öğrencilerimizin </a:t>
            </a:r>
            <a:r>
              <a:rPr lang="tr-TR" sz="1400" dirty="0" err="1"/>
              <a:t>yaşına,fiziksel,kişisel,sosyal</a:t>
            </a:r>
            <a:r>
              <a:rPr lang="tr-TR" sz="1400" dirty="0"/>
              <a:t> gelişimlerine ve öğrencilerimizin gönüllük esasına dikkat </a:t>
            </a:r>
            <a:r>
              <a:rPr lang="tr-TR" sz="1400" dirty="0" err="1"/>
              <a:t>ettik.Çalışmalarımız</a:t>
            </a:r>
            <a:r>
              <a:rPr lang="tr-TR" sz="1400" dirty="0"/>
              <a:t> sırasında öğrencilerimizin akıllı </a:t>
            </a:r>
            <a:r>
              <a:rPr lang="tr-TR" sz="1400" dirty="0" err="1"/>
              <a:t>tahta,tablet</a:t>
            </a:r>
            <a:r>
              <a:rPr lang="tr-TR" sz="1400" dirty="0"/>
              <a:t> ve akıllı telefon kullanımlarını </a:t>
            </a:r>
            <a:r>
              <a:rPr lang="tr-TR" sz="1400" dirty="0" err="1"/>
              <a:t>sağladık.QR</a:t>
            </a:r>
            <a:r>
              <a:rPr lang="tr-TR" sz="1400" dirty="0"/>
              <a:t> CODE uygulamasıyla  </a:t>
            </a:r>
            <a:r>
              <a:rPr lang="tr-TR" sz="1400" dirty="0" err="1"/>
              <a:t>egüvenlik</a:t>
            </a:r>
            <a:r>
              <a:rPr lang="tr-TR" sz="1400" dirty="0"/>
              <a:t> videomuzu izleterek, öğrencilerimizin farklı bir deneyim yaşamalarını </a:t>
            </a:r>
            <a:r>
              <a:rPr lang="tr-TR" sz="1400" dirty="0" err="1"/>
              <a:t>sağladık.Öğrencilerimize</a:t>
            </a:r>
            <a:r>
              <a:rPr lang="tr-TR" sz="1400" dirty="0"/>
              <a:t> kullanıcı adı ve şifresi vererek </a:t>
            </a:r>
            <a:r>
              <a:rPr lang="tr-TR" sz="1400" dirty="0" err="1"/>
              <a:t>twinspace’de</a:t>
            </a:r>
            <a:r>
              <a:rPr lang="tr-TR" sz="1400" dirty="0"/>
              <a:t> çalışmalarımızı </a:t>
            </a:r>
            <a:r>
              <a:rPr lang="tr-TR" sz="1400" dirty="0" err="1"/>
              <a:t>incelemelerine,sohbet</a:t>
            </a:r>
            <a:r>
              <a:rPr lang="tr-TR" sz="1400" dirty="0"/>
              <a:t> odası ve forum sayfalarını kullanmalarına imkan </a:t>
            </a:r>
            <a:r>
              <a:rPr lang="tr-TR" sz="1400" dirty="0" err="1"/>
              <a:t>verdik.Proje</a:t>
            </a:r>
            <a:r>
              <a:rPr lang="tr-TR" sz="1400" dirty="0"/>
              <a:t> ortakları ile </a:t>
            </a:r>
            <a:r>
              <a:rPr lang="tr-TR" sz="1400" dirty="0" err="1"/>
              <a:t>twinspace</a:t>
            </a:r>
            <a:r>
              <a:rPr lang="tr-TR" sz="1400" dirty="0"/>
              <a:t> </a:t>
            </a:r>
            <a:r>
              <a:rPr lang="tr-TR" sz="1400" dirty="0" err="1"/>
              <a:t>forum,webinar,sohbet</a:t>
            </a:r>
            <a:r>
              <a:rPr lang="tr-TR" sz="1400" dirty="0"/>
              <a:t> </a:t>
            </a:r>
            <a:r>
              <a:rPr lang="tr-TR" sz="1400" dirty="0" err="1"/>
              <a:t>odası,öğretmen</a:t>
            </a:r>
            <a:r>
              <a:rPr lang="tr-TR" sz="1400" dirty="0"/>
              <a:t> </a:t>
            </a:r>
            <a:r>
              <a:rPr lang="tr-TR" sz="1400" dirty="0" err="1"/>
              <a:t>bülteni,proje</a:t>
            </a:r>
            <a:r>
              <a:rPr lang="tr-TR" sz="1400" dirty="0"/>
              <a:t> </a:t>
            </a:r>
            <a:r>
              <a:rPr lang="tr-TR" sz="1400" dirty="0" err="1"/>
              <a:t>günlüğü,twinmail</a:t>
            </a:r>
            <a:r>
              <a:rPr lang="tr-TR" sz="1400" dirty="0"/>
              <a:t> ile düzenli online görüşmeler </a:t>
            </a:r>
            <a:r>
              <a:rPr lang="tr-TR" sz="1400" dirty="0" err="1"/>
              <a:t>yaptık.Öğrencilerimizin</a:t>
            </a:r>
            <a:r>
              <a:rPr lang="tr-TR" sz="1400" dirty="0"/>
              <a:t> web 2.0 araçlarını bağımsız olarak kullanabilmelerine ve  yaratıcılıklarını ön plana çıkardıkları özgün ürünler ortaya çıkarmalarına fırsat </a:t>
            </a:r>
            <a:r>
              <a:rPr lang="tr-TR" sz="1400" dirty="0" err="1"/>
              <a:t>verdik.Bu</a:t>
            </a:r>
            <a:r>
              <a:rPr lang="tr-TR" sz="1400" dirty="0"/>
              <a:t> amaçla öğrencilerim;</a:t>
            </a:r>
          </a:p>
          <a:p>
            <a:r>
              <a:rPr lang="tr-TR" sz="1400" dirty="0" err="1"/>
              <a:t>ChatterKid</a:t>
            </a:r>
            <a:r>
              <a:rPr lang="tr-TR" sz="1400" dirty="0"/>
              <a:t> ile kendini tanıtma,</a:t>
            </a:r>
          </a:p>
          <a:p>
            <a:r>
              <a:rPr lang="tr-TR" sz="1400" dirty="0" err="1"/>
              <a:t>Wordart</a:t>
            </a:r>
            <a:r>
              <a:rPr lang="tr-TR" sz="1400" dirty="0"/>
              <a:t> ile kelime bulutu,</a:t>
            </a:r>
          </a:p>
          <a:p>
            <a:r>
              <a:rPr lang="tr-TR" sz="1400" dirty="0" err="1"/>
              <a:t>Twiddla</a:t>
            </a:r>
            <a:r>
              <a:rPr lang="tr-TR" sz="1400" dirty="0"/>
              <a:t> ile ortak resim çizme,</a:t>
            </a:r>
          </a:p>
          <a:p>
            <a:r>
              <a:rPr lang="tr-TR" sz="1400" dirty="0" err="1"/>
              <a:t>Wordwall</a:t>
            </a:r>
            <a:r>
              <a:rPr lang="tr-TR" sz="1400" dirty="0"/>
              <a:t> – kahoot-learningapps-vics-online-quiziz-quizlet-jeopardylabs-wheel </a:t>
            </a:r>
            <a:r>
              <a:rPr lang="tr-TR" sz="1400" dirty="0" err="1"/>
              <a:t>decides</a:t>
            </a:r>
            <a:r>
              <a:rPr lang="tr-TR" sz="1400" dirty="0"/>
              <a:t> uygulamaları ile ders kazanımlarımızla ilgili web 2.0 oyunları oynadık. </a:t>
            </a:r>
          </a:p>
          <a:p>
            <a:endParaRPr lang="tr-TR" sz="1400" dirty="0"/>
          </a:p>
          <a:p>
            <a:r>
              <a:rPr lang="tr-TR" sz="1400" dirty="0"/>
              <a:t>Kullandığımız diğer web 2.0 araçları “Teknoloji Kullanımı” dosyasındadır.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b="1" dirty="0"/>
          </a:p>
        </p:txBody>
      </p:sp>
    </p:spTree>
    <p:extLst>
      <p:ext uri="{BB962C8B-B14F-4D97-AF65-F5344CB8AC3E}">
        <p14:creationId xmlns:p14="http://schemas.microsoft.com/office/powerpoint/2010/main" val="2531746614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187624" y="404664"/>
            <a:ext cx="8229600" cy="582613"/>
          </a:xfrm>
        </p:spPr>
        <p:txBody>
          <a:bodyPr>
            <a:normAutofit fontScale="90000"/>
          </a:bodyPr>
          <a:lstStyle/>
          <a:p>
            <a:r>
              <a:rPr lang="tr-TR" sz="3000" b="1" dirty="0">
                <a:solidFill>
                  <a:srgbClr val="FF0000"/>
                </a:solidFill>
              </a:rPr>
              <a:t>             </a:t>
            </a:r>
            <a:br>
              <a:rPr lang="tr-TR" sz="3000" b="1" dirty="0">
                <a:solidFill>
                  <a:srgbClr val="FF0000"/>
                </a:solidFill>
              </a:rPr>
            </a:br>
            <a:r>
              <a:rPr lang="tr-TR" sz="3000" b="1" dirty="0">
                <a:solidFill>
                  <a:srgbClr val="FF0000"/>
                </a:solidFill>
              </a:rPr>
              <a:t>                    ÖRNEK METİN</a:t>
            </a:r>
            <a:br>
              <a:rPr lang="tr-TR" sz="3000" b="1" dirty="0">
                <a:solidFill>
                  <a:srgbClr val="FF0000"/>
                </a:solidFill>
              </a:rPr>
            </a:br>
            <a:endParaRPr lang="tr-TR" sz="30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1512168" cy="1263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217357" y="2204864"/>
            <a:ext cx="89289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400" dirty="0"/>
              <a:t>EGÜVENLİK KURALLARI SAYFAMIZ </a:t>
            </a:r>
            <a:r>
              <a:rPr lang="tr-TR" sz="1400" u="sng" dirty="0">
                <a:hlinkClick r:id="rId3"/>
              </a:rPr>
              <a:t>https://twinspace.etwinning.net/91097/pages/page/659785</a:t>
            </a:r>
            <a:endParaRPr lang="tr-TR" sz="1400" dirty="0"/>
          </a:p>
          <a:p>
            <a:r>
              <a:rPr lang="tr-TR" sz="1400" dirty="0"/>
              <a:t>VELİ İZİN DİLEKÇELERİ SAYFAMIZ </a:t>
            </a:r>
            <a:r>
              <a:rPr lang="tr-TR" sz="1400" u="sng" dirty="0">
                <a:hlinkClick r:id="rId4"/>
              </a:rPr>
              <a:t>https://twinspace.etwinning.net/91097/pages/page/685049</a:t>
            </a:r>
            <a:endParaRPr lang="tr-TR" sz="1400" dirty="0"/>
          </a:p>
          <a:p>
            <a:r>
              <a:rPr lang="tr-TR" sz="1400" dirty="0"/>
              <a:t>EĞİTİM SERTİFİKALARIMIZ  </a:t>
            </a:r>
            <a:r>
              <a:rPr lang="tr-TR" sz="1400" u="sng" dirty="0">
                <a:hlinkClick r:id="rId5"/>
              </a:rPr>
              <a:t>https://twinspace.etwinning.net/91097/pages/page/662865</a:t>
            </a:r>
            <a:endParaRPr lang="tr-TR" sz="1400" dirty="0"/>
          </a:p>
          <a:p>
            <a:r>
              <a:rPr lang="tr-TR" sz="1400" dirty="0"/>
              <a:t>WEB 2.0 OYUNLARI SAYFAMIZ </a:t>
            </a:r>
            <a:r>
              <a:rPr lang="tr-TR" sz="1400" u="sng" dirty="0">
                <a:hlinkClick r:id="rId6"/>
              </a:rPr>
              <a:t>https://twinspace.etwinning.net/91097/pages/page/660345</a:t>
            </a:r>
            <a:endParaRPr lang="tr-TR" sz="1400" dirty="0"/>
          </a:p>
          <a:p>
            <a:r>
              <a:rPr lang="tr-TR" sz="1400" dirty="0"/>
              <a:t>ÖĞRENCİ TWİNSPACE KULLANIMI </a:t>
            </a:r>
            <a:r>
              <a:rPr lang="tr-TR" sz="1400" u="sng" dirty="0">
                <a:hlinkClick r:id="rId7"/>
              </a:rPr>
              <a:t>https://twinspace.etwinning.net/91097/pages/page/709020</a:t>
            </a:r>
            <a:endParaRPr lang="tr-TR" sz="1400" dirty="0"/>
          </a:p>
          <a:p>
            <a:r>
              <a:rPr lang="tr-TR" sz="1400" dirty="0"/>
              <a:t>QR CODE   </a:t>
            </a:r>
            <a:r>
              <a:rPr lang="tr-TR" sz="1400" u="sng" dirty="0">
                <a:hlinkClick r:id="rId8"/>
              </a:rPr>
              <a:t>https://twinspace.etwinning.net/files/collabspace/7/97/097/91097/images/bddffa27.jpg</a:t>
            </a:r>
            <a:endParaRPr lang="tr-TR" sz="1400" dirty="0"/>
          </a:p>
          <a:p>
            <a:r>
              <a:rPr lang="tr-TR" sz="1400" dirty="0"/>
              <a:t>QUİZİZ hece bilgisi </a:t>
            </a:r>
            <a:r>
              <a:rPr lang="tr-TR" sz="1400" u="sng" dirty="0">
                <a:hlinkClick r:id="rId9"/>
              </a:rPr>
              <a:t>https://twinspace.etwinning.net/files/collabspace/7/97/097/91097/images/cafe7d82.jpg</a:t>
            </a:r>
            <a:endParaRPr lang="tr-TR" sz="1400" dirty="0"/>
          </a:p>
          <a:p>
            <a:r>
              <a:rPr lang="tr-TR" sz="1400" dirty="0"/>
              <a:t>WORDART </a:t>
            </a:r>
            <a:r>
              <a:rPr lang="tr-TR" sz="1400" dirty="0" err="1"/>
              <a:t>tagul</a:t>
            </a:r>
            <a:r>
              <a:rPr lang="tr-TR" sz="1400" dirty="0"/>
              <a:t>  </a:t>
            </a:r>
            <a:r>
              <a:rPr lang="tr-TR" sz="1400" u="sng" dirty="0">
                <a:hlinkClick r:id="rId10"/>
              </a:rPr>
              <a:t>https://twinspace.etwinning.net/files/collabspace/7/97/097/91097/images/c9f296ae.jpg</a:t>
            </a:r>
            <a:endParaRPr lang="tr-TR" sz="1400" dirty="0"/>
          </a:p>
          <a:p>
            <a:r>
              <a:rPr lang="tr-TR" sz="1400" dirty="0"/>
              <a:t>WORDWALL yazım </a:t>
            </a:r>
            <a:r>
              <a:rPr lang="tr-TR" sz="1400" u="sng" dirty="0">
                <a:hlinkClick r:id="rId11"/>
              </a:rPr>
              <a:t>https://twinspace.etwinning.net/files/collabspace/7/97/097/91097/images/b6104cbf5.jpg</a:t>
            </a:r>
            <a:endParaRPr lang="tr-TR" sz="1400" dirty="0"/>
          </a:p>
          <a:p>
            <a:r>
              <a:rPr lang="tr-TR" sz="1400" dirty="0"/>
              <a:t>CHATTERKİD  tanıtımı </a:t>
            </a:r>
            <a:r>
              <a:rPr lang="tr-TR" sz="1400" u="sng" dirty="0">
                <a:hlinkClick r:id="rId12"/>
              </a:rPr>
              <a:t>https://www.youtube.com/watch?v=ostiy09prP0&amp;feature=emb_logo</a:t>
            </a:r>
            <a:endParaRPr lang="tr-TR" sz="1400" b="1" dirty="0"/>
          </a:p>
        </p:txBody>
      </p:sp>
    </p:spTree>
    <p:extLst>
      <p:ext uri="{BB962C8B-B14F-4D97-AF65-F5344CB8AC3E}">
        <p14:creationId xmlns:p14="http://schemas.microsoft.com/office/powerpoint/2010/main" val="119435426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81389" y="542131"/>
            <a:ext cx="8229600" cy="582613"/>
          </a:xfrm>
        </p:spPr>
        <p:txBody>
          <a:bodyPr>
            <a:normAutofit fontScale="90000"/>
          </a:bodyPr>
          <a:lstStyle/>
          <a:p>
            <a:r>
              <a:rPr lang="tr-TR" b="1" dirty="0">
                <a:solidFill>
                  <a:srgbClr val="FF0000"/>
                </a:solidFill>
              </a:rPr>
              <a:t>     </a:t>
            </a:r>
            <a:br>
              <a:rPr lang="tr-TR" b="1" dirty="0">
                <a:solidFill>
                  <a:srgbClr val="FF0000"/>
                </a:solidFill>
              </a:rPr>
            </a:br>
            <a:r>
              <a:rPr lang="tr-TR" b="1" dirty="0">
                <a:solidFill>
                  <a:srgbClr val="FF0000"/>
                </a:solidFill>
              </a:rPr>
              <a:t>       Sonuçlar, Etkileri ve </a:t>
            </a:r>
            <a:r>
              <a:rPr lang="tr-TR" b="1" dirty="0" err="1">
                <a:solidFill>
                  <a:srgbClr val="FF0000"/>
                </a:solidFill>
              </a:rPr>
              <a:t>Dökümantasyon</a:t>
            </a:r>
            <a:br>
              <a:rPr lang="tr-TR" b="1" dirty="0"/>
            </a:br>
            <a:endParaRPr lang="tr-TR" dirty="0">
              <a:solidFill>
                <a:srgbClr val="01236A"/>
              </a:solidFill>
              <a:latin typeface="Calibri" panose="020F0502020204030204" pitchFamily="34" charset="0"/>
            </a:endParaRPr>
          </a:p>
        </p:txBody>
      </p:sp>
      <p:sp>
        <p:nvSpPr>
          <p:cNvPr id="6" name="5 Dikdörtgen"/>
          <p:cNvSpPr/>
          <p:nvPr/>
        </p:nvSpPr>
        <p:spPr>
          <a:xfrm>
            <a:off x="4067945" y="1124744"/>
            <a:ext cx="4752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r-TR" b="1" dirty="0">
              <a:solidFill>
                <a:schemeClr val="accent1"/>
              </a:solidFill>
            </a:endParaRPr>
          </a:p>
        </p:txBody>
      </p:sp>
      <p:pic>
        <p:nvPicPr>
          <p:cNvPr id="11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229290"/>
            <a:ext cx="1071569" cy="895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Dikdörtgen"/>
          <p:cNvSpPr/>
          <p:nvPr/>
        </p:nvSpPr>
        <p:spPr>
          <a:xfrm>
            <a:off x="242611" y="1124744"/>
            <a:ext cx="8550062" cy="543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/>
              <a:t>Projenizin sonuç ve etkileri neler oldu? Proje sonucunu nasıl tamamladınız? Projeniz size ve öğrencilerinize neler kattı? Varsa somut bilgilerle açıklamalısınız.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/>
              <a:t>Öğretmen katkısı, çalışma planında ve proje tasarımında belirtilen beklentiler ile uyumlu mu?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/>
              <a:t>Proje sonunda öğretmen ve öğrenciler için değerlendirme yapıldı mı? </a:t>
            </a:r>
            <a:r>
              <a:rPr lang="tr-TR" sz="1600" dirty="0"/>
              <a:t>Değerlendirme velilere de yaptırılabilir.</a:t>
            </a:r>
            <a:r>
              <a:rPr lang="tr-TR" sz="1600" b="1" dirty="0"/>
              <a:t> Değerlendirme sonuçları üzerinde bir analiz yapıldı mı? Bu analiz çevrimiçi olarak nasıl sunuldu</a:t>
            </a:r>
            <a:r>
              <a:rPr lang="tr-TR" sz="1600" dirty="0"/>
              <a:t>? (Örneğin; değerlendirme anketi hazırlama, öğrencilerin düşüncelerini belirttiği videolar, </a:t>
            </a:r>
            <a:r>
              <a:rPr lang="tr-TR" sz="1600" dirty="0" err="1"/>
              <a:t>padlet</a:t>
            </a:r>
            <a:r>
              <a:rPr lang="tr-TR" sz="1600" dirty="0"/>
              <a:t> duvarına düşüncelerin yazılması vb.) </a:t>
            </a:r>
            <a:r>
              <a:rPr lang="tr-TR" sz="1600" b="1" dirty="0"/>
              <a:t>Sonuçlar nelerdir? </a:t>
            </a:r>
          </a:p>
          <a:p>
            <a:endParaRPr lang="tr-TR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/>
              <a:t>Yaygınlaştırma faaliyetleri yapıldı mı? Bu faaliyetlerden veliler haberdar edildi mi? </a:t>
            </a:r>
            <a:r>
              <a:rPr lang="tr-TR" sz="1600" dirty="0"/>
              <a:t>(Sergi, web sitesi, </a:t>
            </a:r>
            <a:r>
              <a:rPr lang="tr-TR" sz="1600" dirty="0" err="1"/>
              <a:t>blog</a:t>
            </a:r>
            <a:r>
              <a:rPr lang="tr-TR" sz="1600" dirty="0"/>
              <a:t>, broşür, dergi vb.) </a:t>
            </a:r>
          </a:p>
          <a:p>
            <a:endParaRPr lang="tr-TR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/>
              <a:t>Öğrencilerin </a:t>
            </a:r>
            <a:r>
              <a:rPr lang="tr-TR" sz="1600" b="1" dirty="0" err="1"/>
              <a:t>twinspace’te</a:t>
            </a:r>
            <a:r>
              <a:rPr lang="tr-TR" sz="1600" b="1" dirty="0"/>
              <a:t> etkinliklere katılımı nasıl gerçekleşti?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/>
              <a:t>Görünmez proje etkileri var mı? Bunlar nelerdir? </a:t>
            </a:r>
            <a:r>
              <a:rPr lang="tr-TR" sz="1600" dirty="0"/>
              <a:t>Örneğin; öğretmen ve öğrenci bilgi ve becerileri üzerindeki etkiler, sosyal ve daha geniş topluluklar üzerindeki etkiler vb. </a:t>
            </a:r>
          </a:p>
          <a:p>
            <a:endParaRPr lang="tr-TR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b="1" dirty="0"/>
              <a:t>Bu projeye katılmak, okulunuza nasıl bir fayda sağladı?</a:t>
            </a:r>
          </a:p>
          <a:p>
            <a:endParaRPr lang="tr-TR" sz="11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824535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555776" y="542131"/>
            <a:ext cx="8229600" cy="582613"/>
          </a:xfrm>
        </p:spPr>
        <p:txBody>
          <a:bodyPr>
            <a:normAutofit fontScale="90000"/>
          </a:bodyPr>
          <a:lstStyle/>
          <a:p>
            <a:r>
              <a:rPr lang="tr-TR" b="1" dirty="0">
                <a:solidFill>
                  <a:srgbClr val="FF0000"/>
                </a:solidFill>
              </a:rPr>
              <a:t>ÖRNEK METİN</a:t>
            </a:r>
            <a:endParaRPr lang="tr-TR" dirty="0">
              <a:solidFill>
                <a:srgbClr val="01236A"/>
              </a:solidFill>
              <a:latin typeface="Calibri" panose="020F0502020204030204" pitchFamily="34" charset="0"/>
            </a:endParaRPr>
          </a:p>
        </p:txBody>
      </p:sp>
      <p:sp>
        <p:nvSpPr>
          <p:cNvPr id="6" name="5 Dikdörtgen"/>
          <p:cNvSpPr/>
          <p:nvPr/>
        </p:nvSpPr>
        <p:spPr>
          <a:xfrm>
            <a:off x="4067945" y="1124744"/>
            <a:ext cx="4752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r-TR" b="1" dirty="0">
              <a:solidFill>
                <a:schemeClr val="accent1"/>
              </a:solidFill>
            </a:endParaRPr>
          </a:p>
        </p:txBody>
      </p:sp>
      <p:pic>
        <p:nvPicPr>
          <p:cNvPr id="11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229290"/>
            <a:ext cx="1071569" cy="895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Dikdörtgen"/>
          <p:cNvSpPr/>
          <p:nvPr/>
        </p:nvSpPr>
        <p:spPr>
          <a:xfrm>
            <a:off x="242610" y="1124744"/>
            <a:ext cx="8721877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600" dirty="0"/>
              <a:t>Müfredat kazanımlarını çeşitli dijital oyun ve materyallerle zenginleştirerek aktif ve katılımcı bir sınıf ortamı oluşturduk. Etkinliklerimiz boyunca 21. yy becerileri kazanımlarına uygun </a:t>
            </a:r>
            <a:r>
              <a:rPr lang="tr-TR" sz="1600" dirty="0" err="1"/>
              <a:t>olarak,öğrencilerin</a:t>
            </a:r>
            <a:r>
              <a:rPr lang="tr-TR" sz="1600" dirty="0"/>
              <a:t> dikkatini çekmek ve motivasyonlarını canlı tutmak amacıyla çeşitli pedagojik yeniliklere önem </a:t>
            </a:r>
            <a:r>
              <a:rPr lang="tr-TR" sz="1600" dirty="0" err="1"/>
              <a:t>verdik.Öğrencilerimizle</a:t>
            </a:r>
            <a:r>
              <a:rPr lang="tr-TR" sz="1600" dirty="0"/>
              <a:t> birlikte çeşitli </a:t>
            </a:r>
            <a:r>
              <a:rPr lang="tr-TR" sz="1600" dirty="0" err="1"/>
              <a:t>işbirlikli</a:t>
            </a:r>
            <a:r>
              <a:rPr lang="tr-TR" sz="1600" dirty="0"/>
              <a:t> ortak ürün çalışmaları </a:t>
            </a:r>
            <a:r>
              <a:rPr lang="tr-TR" sz="1600" dirty="0" err="1"/>
              <a:t>yaptık.Çalışmalarımızı</a:t>
            </a:r>
            <a:r>
              <a:rPr lang="tr-TR" sz="1600" dirty="0"/>
              <a:t> projemizin </a:t>
            </a:r>
            <a:r>
              <a:rPr lang="tr-TR" sz="1600" dirty="0" err="1"/>
              <a:t>blog</a:t>
            </a:r>
            <a:r>
              <a:rPr lang="tr-TR" sz="1600" dirty="0"/>
              <a:t> ve </a:t>
            </a:r>
            <a:r>
              <a:rPr lang="tr-TR" sz="1600" dirty="0" err="1"/>
              <a:t>websitesi,sosyal</a:t>
            </a:r>
            <a:r>
              <a:rPr lang="tr-TR" sz="1600" dirty="0"/>
              <a:t> medya </a:t>
            </a:r>
            <a:r>
              <a:rPr lang="tr-TR" sz="1600" dirty="0" err="1"/>
              <a:t>hesapları,EBA</a:t>
            </a:r>
            <a:r>
              <a:rPr lang="tr-TR" sz="1600" dirty="0"/>
              <a:t>, okul </a:t>
            </a:r>
            <a:r>
              <a:rPr lang="tr-TR" sz="1600" dirty="0" err="1"/>
              <a:t>websitesi,yerel</a:t>
            </a:r>
            <a:r>
              <a:rPr lang="tr-TR" sz="1600" dirty="0"/>
              <a:t> basın ve online eğitim platformlarında paylaşarak projemizin yaygınlaşmasını </a:t>
            </a:r>
            <a:r>
              <a:rPr lang="tr-TR" sz="1600" dirty="0" err="1"/>
              <a:t>sağladık.Öğrencilerimizin</a:t>
            </a:r>
            <a:r>
              <a:rPr lang="tr-TR" sz="1600" dirty="0"/>
              <a:t> </a:t>
            </a:r>
            <a:r>
              <a:rPr lang="tr-TR" sz="1600" dirty="0" err="1"/>
              <a:t>Twinspace’i</a:t>
            </a:r>
            <a:r>
              <a:rPr lang="tr-TR" sz="1600" dirty="0"/>
              <a:t> aktif olarak kullanmalarını sağlayarak öğrencilerimizin web 2.0 araçlarıyla </a:t>
            </a:r>
            <a:r>
              <a:rPr lang="tr-TR" sz="1600" dirty="0" err="1"/>
              <a:t>tanışmalarını,evinde</a:t>
            </a:r>
            <a:r>
              <a:rPr lang="tr-TR" sz="1600" dirty="0"/>
              <a:t> bilgisayar olmayan öğrencilerimizin de okul ortamında </a:t>
            </a:r>
            <a:r>
              <a:rPr lang="tr-TR" sz="1600" dirty="0" err="1"/>
              <a:t>bilgisayar,akıllı</a:t>
            </a:r>
            <a:r>
              <a:rPr lang="tr-TR" sz="1600" dirty="0"/>
              <a:t> </a:t>
            </a:r>
            <a:r>
              <a:rPr lang="tr-TR" sz="1600" dirty="0" err="1"/>
              <a:t>tahta,tablet</a:t>
            </a:r>
            <a:r>
              <a:rPr lang="tr-TR" sz="1600" dirty="0"/>
              <a:t> kullanmalarını </a:t>
            </a:r>
            <a:r>
              <a:rPr lang="tr-TR" sz="1600" dirty="0" err="1"/>
              <a:t>sağladık.Bu</a:t>
            </a:r>
            <a:r>
              <a:rPr lang="tr-TR" sz="1600" dirty="0"/>
              <a:t> sayede öğrencilerimizin teknoloji kullanım becerileri gelişti ve bilinçli internet kullanıcısı olmaları konusunda farkındalık </a:t>
            </a:r>
            <a:r>
              <a:rPr lang="tr-TR" sz="1600" dirty="0" err="1"/>
              <a:t>sağlandı.Proje</a:t>
            </a:r>
            <a:r>
              <a:rPr lang="tr-TR" sz="1600" dirty="0"/>
              <a:t> </a:t>
            </a:r>
            <a:r>
              <a:rPr lang="tr-TR" sz="1600" dirty="0" err="1"/>
              <a:t>sonunda;öğrencilerimiz</a:t>
            </a:r>
            <a:r>
              <a:rPr lang="tr-TR" sz="1600" dirty="0"/>
              <a:t> disiplinler arası çalışmayı </a:t>
            </a:r>
            <a:r>
              <a:rPr lang="tr-TR" sz="1600" dirty="0" err="1"/>
              <a:t>öğrendi,çalışmalarımıza</a:t>
            </a:r>
            <a:r>
              <a:rPr lang="tr-TR" sz="1600" dirty="0"/>
              <a:t> istekli katılım </a:t>
            </a:r>
            <a:r>
              <a:rPr lang="tr-TR" sz="1600" dirty="0" err="1"/>
              <a:t>sağladı.Öğrencilerin</a:t>
            </a:r>
            <a:r>
              <a:rPr lang="tr-TR" sz="1600" dirty="0"/>
              <a:t> grup çalışma ve işbirliği becerisi gelişti. </a:t>
            </a:r>
            <a:r>
              <a:rPr lang="tr-TR" sz="1600" dirty="0" err="1"/>
              <a:t>Öğretmen,öğrenci,veli</a:t>
            </a:r>
            <a:r>
              <a:rPr lang="tr-TR" sz="1600" dirty="0"/>
              <a:t> katılımları sağlayarak çevrimiçi anket çalışmalarıyla projemiz hakkında dönütler </a:t>
            </a:r>
            <a:r>
              <a:rPr lang="tr-TR" sz="1600" dirty="0" err="1"/>
              <a:t>aldık.Proje</a:t>
            </a:r>
            <a:r>
              <a:rPr lang="tr-TR" sz="1600" dirty="0"/>
              <a:t> ortaklarımızla birlikte </a:t>
            </a:r>
            <a:r>
              <a:rPr lang="tr-TR" sz="1600" dirty="0" err="1"/>
              <a:t>linoit</a:t>
            </a:r>
            <a:r>
              <a:rPr lang="tr-TR" sz="1600" dirty="0"/>
              <a:t> uygulamasında proje sonu değerlendirmesi </a:t>
            </a:r>
            <a:r>
              <a:rPr lang="tr-TR" sz="1600" dirty="0" err="1"/>
              <a:t>yaparak,projemiz</a:t>
            </a:r>
            <a:r>
              <a:rPr lang="tr-TR" sz="1600" dirty="0"/>
              <a:t> hakkında son sözlerimizi </a:t>
            </a:r>
            <a:r>
              <a:rPr lang="tr-TR" sz="1600" dirty="0" err="1"/>
              <a:t>belirttik.Yapılan</a:t>
            </a:r>
            <a:r>
              <a:rPr lang="tr-TR" sz="1600" dirty="0"/>
              <a:t> bütün bu anket ve değerlendirme sonuçlarını analiz </a:t>
            </a:r>
            <a:r>
              <a:rPr lang="tr-TR" sz="1600" dirty="0" err="1"/>
              <a:t>ederek,projemizin</a:t>
            </a:r>
            <a:r>
              <a:rPr lang="tr-TR" sz="1600" dirty="0"/>
              <a:t> tüm paydaşlar üzerinde olumlu sonuçlarını </a:t>
            </a:r>
            <a:r>
              <a:rPr lang="tr-TR" sz="1600" dirty="0" err="1"/>
              <a:t>gördük.Projemiz</a:t>
            </a:r>
            <a:r>
              <a:rPr lang="tr-TR" sz="1600" dirty="0"/>
              <a:t> mesleki anlamda çeşitli nitelikler kazanmamı </a:t>
            </a:r>
            <a:r>
              <a:rPr lang="tr-TR" sz="1600" dirty="0" err="1"/>
              <a:t>sağladı.Projemiz</a:t>
            </a:r>
            <a:r>
              <a:rPr lang="tr-TR" sz="1600" dirty="0"/>
              <a:t>, birçok web 2.0 araçlarıyla tanışarak derslerimde kullanabileceğim eğitim materyali öğrenmemi </a:t>
            </a:r>
            <a:r>
              <a:rPr lang="tr-TR" sz="1600" dirty="0" err="1"/>
              <a:t>sağladı.Öğrencilerimize</a:t>
            </a:r>
            <a:r>
              <a:rPr lang="tr-TR" sz="1600" dirty="0"/>
              <a:t> katılım belgeleri düzenleyerek öğrencilerimizi motive </a:t>
            </a:r>
            <a:r>
              <a:rPr lang="tr-TR" sz="1600" dirty="0" err="1"/>
              <a:t>ettik.Projemiz</a:t>
            </a:r>
            <a:r>
              <a:rPr lang="tr-TR" sz="1600" dirty="0"/>
              <a:t> sayesinde  çeşitli ülke ve şehirlerden  güzel dostluklar </a:t>
            </a:r>
            <a:r>
              <a:rPr lang="tr-TR" sz="1600" dirty="0" err="1"/>
              <a:t>edindim.Okulumuzda</a:t>
            </a:r>
            <a:r>
              <a:rPr lang="tr-TR" sz="1600" dirty="0"/>
              <a:t> açtığımız </a:t>
            </a:r>
            <a:r>
              <a:rPr lang="tr-TR" sz="1600" dirty="0" err="1"/>
              <a:t>eTwinning</a:t>
            </a:r>
            <a:r>
              <a:rPr lang="tr-TR" sz="1600" dirty="0"/>
              <a:t> kulübü faaliyetlerinde proje etkinliklerimizin dikkat çekici bir şekilde gerçekleşmesi ile okulumuzda </a:t>
            </a:r>
            <a:r>
              <a:rPr lang="tr-TR" sz="1600" dirty="0" err="1"/>
              <a:t>eTwinning</a:t>
            </a:r>
            <a:r>
              <a:rPr lang="tr-TR" sz="1600" dirty="0"/>
              <a:t> projelerine  merak ve ilgi arttı.</a:t>
            </a:r>
          </a:p>
          <a:p>
            <a:endParaRPr lang="tr-TR" sz="11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858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555776" y="542131"/>
            <a:ext cx="8229600" cy="582613"/>
          </a:xfrm>
        </p:spPr>
        <p:txBody>
          <a:bodyPr>
            <a:normAutofit fontScale="90000"/>
          </a:bodyPr>
          <a:lstStyle/>
          <a:p>
            <a:r>
              <a:rPr lang="tr-TR" b="1" dirty="0">
                <a:solidFill>
                  <a:srgbClr val="FF0000"/>
                </a:solidFill>
              </a:rPr>
              <a:t>ÖRNEK METİN</a:t>
            </a:r>
            <a:endParaRPr lang="tr-TR" dirty="0">
              <a:solidFill>
                <a:srgbClr val="01236A"/>
              </a:solidFill>
              <a:latin typeface="Calibri" panose="020F0502020204030204" pitchFamily="34" charset="0"/>
            </a:endParaRPr>
          </a:p>
        </p:txBody>
      </p:sp>
      <p:sp>
        <p:nvSpPr>
          <p:cNvPr id="6" name="5 Dikdörtgen"/>
          <p:cNvSpPr/>
          <p:nvPr/>
        </p:nvSpPr>
        <p:spPr>
          <a:xfrm>
            <a:off x="4067945" y="1124744"/>
            <a:ext cx="4752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r-TR" b="1" dirty="0">
              <a:solidFill>
                <a:schemeClr val="accent1"/>
              </a:solidFill>
            </a:endParaRPr>
          </a:p>
        </p:txBody>
      </p:sp>
      <p:pic>
        <p:nvPicPr>
          <p:cNvPr id="11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229290"/>
            <a:ext cx="1071569" cy="895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Dikdörtgen"/>
          <p:cNvSpPr/>
          <p:nvPr/>
        </p:nvSpPr>
        <p:spPr>
          <a:xfrm>
            <a:off x="231485" y="2132856"/>
            <a:ext cx="8912515" cy="2816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600" u="sng" dirty="0">
                <a:hlinkClick r:id="rId3"/>
              </a:rPr>
              <a:t>https://padlet.com/esragezeren/srwg2tbnhyuo</a:t>
            </a:r>
            <a:r>
              <a:rPr lang="tr-TR" sz="1600" dirty="0"/>
              <a:t> kişisel </a:t>
            </a:r>
            <a:r>
              <a:rPr lang="tr-TR" sz="1600" dirty="0" err="1"/>
              <a:t>padlet</a:t>
            </a:r>
            <a:endParaRPr lang="tr-TR" sz="1600" dirty="0"/>
          </a:p>
          <a:p>
            <a:r>
              <a:rPr lang="tr-TR" sz="1600" u="sng" dirty="0">
                <a:hlinkClick r:id="rId4"/>
              </a:rPr>
              <a:t>https://twinspace.etwinning.net/91097/pages/page/659737</a:t>
            </a:r>
            <a:r>
              <a:rPr lang="tr-TR" sz="1600" dirty="0"/>
              <a:t> yaygınlaştırma</a:t>
            </a:r>
          </a:p>
          <a:p>
            <a:r>
              <a:rPr lang="tr-TR" sz="1600" u="sng" dirty="0">
                <a:hlinkClick r:id="rId5"/>
              </a:rPr>
              <a:t>http://www.defter.gen.al/d/esrasariahmet/</a:t>
            </a:r>
            <a:r>
              <a:rPr lang="tr-TR" sz="1600" dirty="0"/>
              <a:t> ziyaretçi defterimiz</a:t>
            </a:r>
          </a:p>
          <a:p>
            <a:r>
              <a:rPr lang="tr-TR" sz="1600" u="sng" dirty="0">
                <a:hlinkClick r:id="rId6"/>
              </a:rPr>
              <a:t>https://twinspace.etwinning.net/91097/pages/page/660073</a:t>
            </a:r>
            <a:r>
              <a:rPr lang="tr-TR" sz="1600" dirty="0"/>
              <a:t> PROJE SERTİFİKALARIMIZ</a:t>
            </a:r>
          </a:p>
          <a:p>
            <a:r>
              <a:rPr lang="tr-TR" sz="1600" u="sng" dirty="0">
                <a:hlinkClick r:id="rId7"/>
              </a:rPr>
              <a:t>https://twinspace.etwinning.net/91097/pages/page/830861</a:t>
            </a:r>
            <a:r>
              <a:rPr lang="tr-TR" sz="1600" u="sng" dirty="0"/>
              <a:t> </a:t>
            </a:r>
            <a:r>
              <a:rPr lang="tr-TR" sz="1600" dirty="0"/>
              <a:t>öğretmen görüşleri son sözlerimiz </a:t>
            </a:r>
          </a:p>
          <a:p>
            <a:r>
              <a:rPr lang="tr-TR" sz="1600" u="sng" dirty="0">
                <a:hlinkClick r:id="rId8"/>
              </a:rPr>
              <a:t>https://twinspace.etwinning.net/91097/pages/page/830624</a:t>
            </a:r>
            <a:r>
              <a:rPr lang="tr-TR" sz="1600" dirty="0"/>
              <a:t> öğrenci değerlendirme sonuç-analiz</a:t>
            </a:r>
          </a:p>
          <a:p>
            <a:r>
              <a:rPr lang="tr-TR" sz="1600" u="sng" dirty="0">
                <a:hlinkClick r:id="rId9"/>
              </a:rPr>
              <a:t>https://twinspace.etwinning.net/91097/pages/page/991702</a:t>
            </a:r>
            <a:r>
              <a:rPr lang="tr-TR" sz="1600" dirty="0"/>
              <a:t> veli değerlendirme sonuç-analiz</a:t>
            </a:r>
          </a:p>
          <a:p>
            <a:r>
              <a:rPr lang="tr-TR" sz="1600" u="sng" dirty="0">
                <a:hlinkClick r:id="rId10"/>
              </a:rPr>
              <a:t>https://twinspace.etwinning.net/91097/pages/page/840241</a:t>
            </a:r>
            <a:r>
              <a:rPr lang="tr-TR" sz="1600" dirty="0"/>
              <a:t> ortak çalışmalar</a:t>
            </a:r>
          </a:p>
          <a:p>
            <a:r>
              <a:rPr lang="tr-TR" sz="1600" u="sng" dirty="0">
                <a:hlinkClick r:id="rId11"/>
              </a:rPr>
              <a:t>https://twinspace.etwinning.net/91097/pages/page/854362</a:t>
            </a:r>
            <a:r>
              <a:rPr lang="tr-TR" sz="1600" dirty="0"/>
              <a:t> </a:t>
            </a:r>
            <a:r>
              <a:rPr lang="tr-TR" sz="1600" dirty="0" err="1"/>
              <a:t>işbirlikli</a:t>
            </a:r>
            <a:r>
              <a:rPr lang="tr-TR" sz="1600" dirty="0"/>
              <a:t> çalışmalar</a:t>
            </a:r>
          </a:p>
          <a:p>
            <a:r>
              <a:rPr lang="tr-TR" sz="1600" u="sng" dirty="0">
                <a:hlinkClick r:id="rId12"/>
              </a:rPr>
              <a:t>https://twinspace.etwinning.net/91097/pages/page/677054</a:t>
            </a:r>
            <a:r>
              <a:rPr lang="tr-TR" sz="1600" dirty="0"/>
              <a:t> PROJE SERGİLERİMİZ</a:t>
            </a:r>
          </a:p>
          <a:p>
            <a:endParaRPr lang="tr-TR" sz="105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890932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03648" y="506127"/>
            <a:ext cx="8229600" cy="582613"/>
          </a:xfrm>
        </p:spPr>
        <p:txBody>
          <a:bodyPr>
            <a:normAutofit fontScale="90000"/>
          </a:bodyPr>
          <a:lstStyle/>
          <a:p>
            <a:pPr algn="ctr"/>
            <a:r>
              <a:rPr lang="tr-TR" b="1" dirty="0">
                <a:solidFill>
                  <a:srgbClr val="FF0000"/>
                </a:solidFill>
              </a:rPr>
              <a:t>Bu projeye sizin bireysel olarak katkılarınız nelerdi? (Kısaca açıklayın)</a:t>
            </a:r>
            <a:endParaRPr lang="tr-TR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11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74" y="404664"/>
            <a:ext cx="1476015" cy="123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Dikdörtgen"/>
          <p:cNvSpPr/>
          <p:nvPr/>
        </p:nvSpPr>
        <p:spPr>
          <a:xfrm>
            <a:off x="258083" y="2348880"/>
            <a:ext cx="856895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/>
              <a:t>Proje başlangıcında görev dağılımı yaptınız mı? Göreviniz varsa görevininiz nedir?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/>
              <a:t>Göreviniz dışında projeye ne gibi görünür katkılarda bulundunuz?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/>
              <a:t>Projeye bireysel olarak katkınız nelerdir?</a:t>
            </a:r>
          </a:p>
          <a:p>
            <a:r>
              <a:rPr lang="tr-TR" sz="2000" b="1" dirty="0"/>
              <a:t> </a:t>
            </a:r>
            <a:r>
              <a:rPr lang="tr-TR" dirty="0"/>
              <a:t>Proje sayfalar bölümünde yaptığınız her şey bireysel katkı demektir.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/>
              <a:t>Projede belirtilen etkinliklerin tamamını yaptınız mı?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/>
              <a:t>Projede yapılan ortak ve </a:t>
            </a:r>
            <a:r>
              <a:rPr lang="tr-TR" sz="2000" b="1" dirty="0" err="1"/>
              <a:t>işbirlikli</a:t>
            </a:r>
            <a:r>
              <a:rPr lang="tr-TR" sz="2000" b="1" dirty="0"/>
              <a:t> çalışmalara katıldınız mı?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/>
              <a:t>Projenizin yaygınlaştırılmasında aktif rol aldınız mı?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/>
              <a:t>Etkinlikleri sayfalarda paylaştınız mı?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/>
              <a:t>İlk kez </a:t>
            </a:r>
            <a:r>
              <a:rPr lang="tr-TR" sz="2000" b="1" dirty="0" err="1"/>
              <a:t>eTwinning</a:t>
            </a:r>
            <a:r>
              <a:rPr lang="tr-TR" sz="2000" b="1" dirty="0"/>
              <a:t> projesi yürüten ortaklara yardımcı oldunuz mu?</a:t>
            </a:r>
          </a:p>
        </p:txBody>
      </p:sp>
    </p:spTree>
    <p:extLst>
      <p:ext uri="{BB962C8B-B14F-4D97-AF65-F5344CB8AC3E}">
        <p14:creationId xmlns:p14="http://schemas.microsoft.com/office/powerpoint/2010/main" val="2444157922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27759" y="730071"/>
            <a:ext cx="8229600" cy="582613"/>
          </a:xfrm>
        </p:spPr>
        <p:txBody>
          <a:bodyPr>
            <a:normAutofit fontScale="90000"/>
          </a:bodyPr>
          <a:lstStyle/>
          <a:p>
            <a:pPr algn="ctr"/>
            <a:r>
              <a:rPr lang="tr-TR" b="1" dirty="0">
                <a:solidFill>
                  <a:srgbClr val="FF0000"/>
                </a:solidFill>
                <a:latin typeface="Calibri" panose="020F0502020204030204" pitchFamily="34" charset="0"/>
              </a:rPr>
              <a:t>ÖRNEK METİN</a:t>
            </a:r>
          </a:p>
        </p:txBody>
      </p:sp>
      <p:pic>
        <p:nvPicPr>
          <p:cNvPr id="11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1387174" cy="115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Dikdörtgen"/>
          <p:cNvSpPr/>
          <p:nvPr/>
        </p:nvSpPr>
        <p:spPr>
          <a:xfrm>
            <a:off x="236379" y="1563852"/>
            <a:ext cx="8568953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400" dirty="0"/>
              <a:t>Projemizde kurucu ortak olarak yer aldım ve proje ortaklarımızla beraber çalışma takvimimizde yer alan hedef ve kazanımlarımızı, eş zamanlı olarak uygulayarak sayfalara yükledik. Projemizde hazırlanan tüm ortak ve </a:t>
            </a:r>
            <a:r>
              <a:rPr lang="tr-TR" sz="1400" dirty="0" err="1"/>
              <a:t>işbirlikli</a:t>
            </a:r>
            <a:r>
              <a:rPr lang="tr-TR" sz="1400" dirty="0"/>
              <a:t> çalışmalara öğrencilerimle birlikte katkıda bulunduk. </a:t>
            </a:r>
            <a:r>
              <a:rPr lang="tr-TR" sz="1400" dirty="0" err="1"/>
              <a:t>eTwinning</a:t>
            </a:r>
            <a:r>
              <a:rPr lang="tr-TR" sz="1400" dirty="0"/>
              <a:t> platformunda ilk kez proje yürüten arkadaşlarıma her alanda yardımcı olmaya çalıştım. </a:t>
            </a:r>
            <a:r>
              <a:rPr lang="tr-TR" sz="1400" dirty="0" err="1"/>
              <a:t>Whatsapp,öğretmen</a:t>
            </a:r>
            <a:r>
              <a:rPr lang="tr-TR" sz="1400" dirty="0"/>
              <a:t> </a:t>
            </a:r>
            <a:r>
              <a:rPr lang="tr-TR" sz="1400" dirty="0" err="1"/>
              <a:t>webinarları</a:t>
            </a:r>
            <a:r>
              <a:rPr lang="tr-TR" sz="1400" dirty="0"/>
              <a:t>, </a:t>
            </a:r>
            <a:r>
              <a:rPr lang="tr-TR" sz="1400" dirty="0" err="1"/>
              <a:t>forum,öğretmen</a:t>
            </a:r>
            <a:r>
              <a:rPr lang="tr-TR" sz="1400" dirty="0"/>
              <a:t> bülteni, </a:t>
            </a:r>
            <a:r>
              <a:rPr lang="tr-TR" sz="1400" dirty="0" err="1"/>
              <a:t>twinmail</a:t>
            </a:r>
            <a:r>
              <a:rPr lang="tr-TR" sz="1400" dirty="0"/>
              <a:t> gibi araçlarla yaptığımız görüşmelerde sürekli iletişim halinde olduk ve partnerlerimizle birlikte işbirliği içerisinde projemizi yürüttük. </a:t>
            </a:r>
          </a:p>
          <a:p>
            <a:r>
              <a:rPr lang="tr-TR" sz="1400" dirty="0"/>
              <a:t>Projemizde </a:t>
            </a:r>
            <a:r>
              <a:rPr lang="tr-TR" sz="1400" dirty="0" err="1"/>
              <a:t>twinspace</a:t>
            </a:r>
            <a:r>
              <a:rPr lang="tr-TR" sz="1400" dirty="0"/>
              <a:t> sayfa düzeni ,iletişim gibi görevlerin yanı sıra proje başında görev paylaşımında kendi isteğimle aldığım aşağıdaki görevleri yaptım. </a:t>
            </a:r>
          </a:p>
          <a:p>
            <a:endParaRPr lang="tr-TR" sz="1400" dirty="0"/>
          </a:p>
          <a:p>
            <a:r>
              <a:rPr lang="tr-TR" sz="1400" dirty="0"/>
              <a:t>Görev Paylaşımı Sayfamız</a:t>
            </a:r>
          </a:p>
          <a:p>
            <a:r>
              <a:rPr lang="tr-TR" sz="1400" u="sng" dirty="0">
                <a:hlinkClick r:id="rId3"/>
              </a:rPr>
              <a:t>https://twinspace.etwinning.net/91097/pages/page/659725</a:t>
            </a:r>
            <a:r>
              <a:rPr lang="tr-TR" sz="1400" dirty="0"/>
              <a:t> </a:t>
            </a:r>
          </a:p>
          <a:p>
            <a:endParaRPr lang="tr-TR" sz="1400" dirty="0"/>
          </a:p>
          <a:p>
            <a:r>
              <a:rPr lang="tr-TR" sz="1400" dirty="0"/>
              <a:t>Görevlerimiz</a:t>
            </a:r>
          </a:p>
          <a:p>
            <a:r>
              <a:rPr lang="tr-TR" sz="1400" dirty="0"/>
              <a:t> </a:t>
            </a:r>
            <a:r>
              <a:rPr lang="tr-TR" sz="1400" u="sng" dirty="0">
                <a:hlinkClick r:id="rId4"/>
              </a:rPr>
              <a:t>https://twinspace.etwinning.net/91097/pages/page/749660</a:t>
            </a:r>
            <a:r>
              <a:rPr lang="tr-TR" sz="1400" dirty="0"/>
              <a:t> </a:t>
            </a:r>
          </a:p>
          <a:p>
            <a:endParaRPr lang="tr-TR" sz="1400" dirty="0"/>
          </a:p>
          <a:p>
            <a:r>
              <a:rPr lang="tr-TR" sz="1400" dirty="0"/>
              <a:t>Ziyaretçi Defteri kontrolü</a:t>
            </a:r>
          </a:p>
          <a:p>
            <a:r>
              <a:rPr lang="tr-TR" sz="1400" u="sng" dirty="0">
                <a:hlinkClick r:id="rId5"/>
              </a:rPr>
              <a:t>https://twinspace.etwinning.net/91097/pages/page/679171</a:t>
            </a:r>
            <a:r>
              <a:rPr lang="tr-TR" sz="1400" dirty="0"/>
              <a:t> </a:t>
            </a:r>
          </a:p>
          <a:p>
            <a:endParaRPr lang="tr-TR" sz="1400" dirty="0"/>
          </a:p>
          <a:p>
            <a:r>
              <a:rPr lang="tr-TR" sz="1400" dirty="0" err="1"/>
              <a:t>Bilimşenliği</a:t>
            </a:r>
            <a:r>
              <a:rPr lang="tr-TR" sz="1400" dirty="0"/>
              <a:t>” sitesi yaygınlaştırma haberimiz                             </a:t>
            </a:r>
            <a:r>
              <a:rPr lang="tr-TR" sz="1400" u="sng" dirty="0">
                <a:hlinkClick r:id="rId6"/>
              </a:rPr>
              <a:t>https://www.bilimsenligi.com/?p=203553&amp;preview=true</a:t>
            </a:r>
            <a:r>
              <a:rPr lang="tr-TR" sz="1400" dirty="0"/>
              <a:t> </a:t>
            </a:r>
          </a:p>
          <a:p>
            <a:endParaRPr lang="tr-TR" sz="1400" dirty="0"/>
          </a:p>
          <a:p>
            <a:r>
              <a:rPr lang="tr-TR" sz="1400" dirty="0"/>
              <a:t>“</a:t>
            </a:r>
            <a:r>
              <a:rPr lang="tr-TR" sz="1400" dirty="0" err="1"/>
              <a:t>Eğitimhane</a:t>
            </a:r>
            <a:r>
              <a:rPr lang="tr-TR" sz="1400" dirty="0"/>
              <a:t>” sitesi yaygınlaştırma haberimiz                                                                             </a:t>
            </a:r>
            <a:r>
              <a:rPr lang="tr-TR" sz="1400" u="sng" dirty="0">
                <a:hlinkClick r:id="rId7"/>
              </a:rPr>
              <a:t>https://www.egitimhane.com/my-dreams-are-in-the-sky-projesi-calismalarini-tamamladi-h21843.html</a:t>
            </a:r>
            <a:endParaRPr lang="tr-TR" sz="1400" dirty="0"/>
          </a:p>
          <a:p>
            <a:endParaRPr lang="tr-TR" sz="1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tr-TR" sz="1400" b="1" dirty="0"/>
          </a:p>
        </p:txBody>
      </p:sp>
    </p:spTree>
    <p:extLst>
      <p:ext uri="{BB962C8B-B14F-4D97-AF65-F5344CB8AC3E}">
        <p14:creationId xmlns:p14="http://schemas.microsoft.com/office/powerpoint/2010/main" val="3555422177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835696" y="542131"/>
            <a:ext cx="8229600" cy="582613"/>
          </a:xfrm>
        </p:spPr>
        <p:txBody>
          <a:bodyPr>
            <a:normAutofit fontScale="90000"/>
          </a:bodyPr>
          <a:lstStyle/>
          <a:p>
            <a:r>
              <a:rPr lang="tr-TR" b="1" cap="all" dirty="0">
                <a:solidFill>
                  <a:srgbClr val="FF0000"/>
                </a:solidFill>
              </a:rPr>
              <a:t>DIĞER ÖDÜLLER (ILGILI ISE)</a:t>
            </a:r>
            <a:br>
              <a:rPr lang="tr-TR" b="1" dirty="0"/>
            </a:br>
            <a:endParaRPr lang="tr-TR" b="1" dirty="0">
              <a:solidFill>
                <a:srgbClr val="FF660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5 Dikdörtgen"/>
          <p:cNvSpPr/>
          <p:nvPr/>
        </p:nvSpPr>
        <p:spPr>
          <a:xfrm>
            <a:off x="4067945" y="1124744"/>
            <a:ext cx="4752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r-TR" b="1" dirty="0">
              <a:solidFill>
                <a:schemeClr val="accent1"/>
              </a:solidFill>
            </a:endParaRPr>
          </a:p>
        </p:txBody>
      </p:sp>
      <p:pic>
        <p:nvPicPr>
          <p:cNvPr id="11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2403"/>
            <a:ext cx="1476015" cy="123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Metin kutusu 2"/>
          <p:cNvSpPr txBox="1"/>
          <p:nvPr/>
        </p:nvSpPr>
        <p:spPr>
          <a:xfrm>
            <a:off x="395536" y="2132856"/>
            <a:ext cx="8208912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/>
              <a:t>Avrupa ortaklı projelerde bazı ülkeler kalite etiketi değerlendirme sonuçlarını bizden önce açıklıyor. Eğer projenizde yer alan yabancı ortağınız etiket aldıysa burada belirtebilirsiniz.</a:t>
            </a:r>
          </a:p>
          <a:p>
            <a:pPr algn="ctr"/>
            <a:endParaRPr lang="tr-TR" sz="2000" b="1" dirty="0"/>
          </a:p>
          <a:p>
            <a:pPr algn="ctr"/>
            <a:r>
              <a:rPr lang="tr-TR" sz="2000" b="1" dirty="0"/>
              <a:t>Projeniz bildiri olarak Uluslararası Eğitim Kongresi EYFOR gibi platformlarda bildiri olarak kabul edildiyse belirtebilirsiniz.</a:t>
            </a:r>
          </a:p>
          <a:p>
            <a:pPr algn="ctr"/>
            <a:endParaRPr lang="tr-TR" sz="2000" b="1" dirty="0"/>
          </a:p>
          <a:p>
            <a:pPr algn="ctr"/>
            <a:r>
              <a:rPr lang="tr-TR" sz="2000" b="1" dirty="0"/>
              <a:t>Ya da projeniz il AR-</a:t>
            </a:r>
            <a:r>
              <a:rPr lang="tr-TR" sz="2000" b="1" dirty="0" err="1"/>
              <a:t>GE’lerde</a:t>
            </a:r>
            <a:r>
              <a:rPr lang="tr-TR" sz="2000" b="1" dirty="0"/>
              <a:t> eğitimde iyi örneklere seçilerek </a:t>
            </a:r>
          </a:p>
          <a:p>
            <a:pPr algn="ctr"/>
            <a:r>
              <a:rPr lang="tr-TR" sz="2000" b="1" dirty="0"/>
              <a:t>İl Milli Eğitim Müdürlüğü dergisinde yayınlanmışsa burada bahsedebilir, linkini ekleyebilirsiniz.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7183904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699792" y="617810"/>
            <a:ext cx="8229600" cy="582613"/>
          </a:xfrm>
        </p:spPr>
        <p:txBody>
          <a:bodyPr>
            <a:normAutofit fontScale="90000"/>
          </a:bodyPr>
          <a:lstStyle/>
          <a:p>
            <a:r>
              <a:rPr lang="tr-TR" b="1" cap="all" dirty="0">
                <a:solidFill>
                  <a:srgbClr val="FF0000"/>
                </a:solidFill>
              </a:rPr>
              <a:t>ÖRNEK METİN</a:t>
            </a:r>
            <a:br>
              <a:rPr lang="tr-TR" b="1" dirty="0"/>
            </a:br>
            <a:endParaRPr lang="tr-TR" b="1" dirty="0">
              <a:solidFill>
                <a:srgbClr val="FF660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5 Dikdörtgen"/>
          <p:cNvSpPr/>
          <p:nvPr/>
        </p:nvSpPr>
        <p:spPr>
          <a:xfrm>
            <a:off x="4067945" y="1124744"/>
            <a:ext cx="4752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r-TR" b="1" dirty="0">
              <a:solidFill>
                <a:schemeClr val="accent1"/>
              </a:solidFill>
            </a:endParaRPr>
          </a:p>
        </p:txBody>
      </p:sp>
      <p:pic>
        <p:nvPicPr>
          <p:cNvPr id="11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2403"/>
            <a:ext cx="1476015" cy="123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Metin kutusu 2"/>
          <p:cNvSpPr txBox="1"/>
          <p:nvPr/>
        </p:nvSpPr>
        <p:spPr>
          <a:xfrm>
            <a:off x="317366" y="1844824"/>
            <a:ext cx="820891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dirty="0"/>
              <a:t>Projemiz 2019-2020  eğitim öğretim yılı 1. Döneminde başlayarak 2. Dönem sonunda sonuçlandırılmıştır. Bu sebeple proje ile ilgili bir ödül başvurusu yapılmamıştır.</a:t>
            </a:r>
          </a:p>
          <a:p>
            <a:r>
              <a:rPr lang="tr-TR" sz="1600" dirty="0"/>
              <a:t> </a:t>
            </a:r>
          </a:p>
          <a:p>
            <a:r>
              <a:rPr lang="tr-TR" sz="1600" dirty="0"/>
              <a:t>Projemiz Uluslararası Eğitim Kongresi EYFOR </a:t>
            </a:r>
            <a:r>
              <a:rPr lang="tr-TR" sz="1600" dirty="0" err="1"/>
              <a:t>XI'de</a:t>
            </a:r>
            <a:r>
              <a:rPr lang="tr-TR" sz="1600" dirty="0"/>
              <a:t> sunulmak üzere bildiri olarak kabul edildi. Ve uluslararası OER </a:t>
            </a:r>
            <a:r>
              <a:rPr lang="tr-TR" sz="1600" dirty="0" err="1"/>
              <a:t>Commons</a:t>
            </a:r>
            <a:r>
              <a:rPr lang="tr-TR" sz="1600" dirty="0"/>
              <a:t> Platformu'nda tam metin olarak projemizin haber metni yayınlandı. </a:t>
            </a:r>
          </a:p>
          <a:p>
            <a:r>
              <a:rPr lang="tr-TR" sz="1600" dirty="0"/>
              <a:t> </a:t>
            </a:r>
          </a:p>
          <a:p>
            <a:r>
              <a:rPr lang="tr-TR" sz="1600" dirty="0"/>
              <a:t>Projemiz başarılı projelerden biri olarak seçilerek Kastamonu Ar-Ge Bülteni’nde yayınlanmıştır. </a:t>
            </a:r>
          </a:p>
          <a:p>
            <a:r>
              <a:rPr lang="tr-TR" sz="1600" u="sng" dirty="0">
                <a:hlinkClick r:id="rId3"/>
              </a:rPr>
              <a:t>http://kastamonuarge.meb.gov.tr/meb_iys_dosyalar/2020_01/06112354_Bulten_2019_ARALIK.pdf</a:t>
            </a:r>
            <a:r>
              <a:rPr lang="tr-TR" sz="1600" dirty="0"/>
              <a:t> </a:t>
            </a:r>
          </a:p>
          <a:p>
            <a:r>
              <a:rPr lang="tr-TR" sz="1600" dirty="0"/>
              <a:t> </a:t>
            </a:r>
          </a:p>
          <a:p>
            <a:r>
              <a:rPr lang="tr-TR" sz="1600" dirty="0"/>
              <a:t>Aynı şekilde Şanlıurfa İl Ar-Ge tarafından da başarılı örnek projelerden seçilerek bültende yayınlanmıştır.</a:t>
            </a:r>
          </a:p>
          <a:p>
            <a:r>
              <a:rPr lang="tr-TR" sz="1600" u="sng" dirty="0">
                <a:hlinkClick r:id="rId4"/>
              </a:rPr>
              <a:t>https://sanliurfa.meb.gov.tr/meb_iys_dosyalar/2020_01/17114859_argebultenocak2020YNTERAKTYF.pdf</a:t>
            </a:r>
            <a:r>
              <a:rPr lang="tr-TR" sz="1600" dirty="0"/>
              <a:t> </a:t>
            </a:r>
          </a:p>
          <a:p>
            <a:endParaRPr lang="tr-TR" sz="1600" dirty="0"/>
          </a:p>
        </p:txBody>
      </p:sp>
    </p:spTree>
    <p:extLst>
      <p:ext uri="{BB962C8B-B14F-4D97-AF65-F5344CB8AC3E}">
        <p14:creationId xmlns:p14="http://schemas.microsoft.com/office/powerpoint/2010/main" val="158658813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Resi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122" y="160338"/>
            <a:ext cx="5169042" cy="489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Resim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10025" y="6351588"/>
            <a:ext cx="1072754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11"/>
          <p:cNvPicPr>
            <a:picLocks noChangeAspect="1" noChangeArrowheads="1"/>
          </p:cNvPicPr>
          <p:nvPr/>
        </p:nvPicPr>
        <p:blipFill>
          <a:blip r:embed="rId4" cstate="print"/>
          <a:srcRect t="8289"/>
          <a:stretch>
            <a:fillRect/>
          </a:stretch>
        </p:blipFill>
        <p:spPr bwMode="auto">
          <a:xfrm>
            <a:off x="7931944" y="6359526"/>
            <a:ext cx="1212056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Rectangle 7"/>
          <p:cNvSpPr>
            <a:spLocks noChangeArrowheads="1"/>
          </p:cNvSpPr>
          <p:nvPr/>
        </p:nvSpPr>
        <p:spPr bwMode="auto">
          <a:xfrm>
            <a:off x="0" y="0"/>
            <a:ext cx="171450" cy="2286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none" anchor="ctr"/>
          <a:lstStyle/>
          <a:p>
            <a:pPr algn="ctr"/>
            <a:endParaRPr lang="tr-TR" altLang="tr-TR" sz="2400">
              <a:latin typeface="Times New Roman" panose="02020603050405020304" pitchFamily="18" charset="0"/>
            </a:endParaRPr>
          </a:p>
        </p:txBody>
      </p:sp>
      <p:sp>
        <p:nvSpPr>
          <p:cNvPr id="23558" name="Rectangle 9"/>
          <p:cNvSpPr>
            <a:spLocks noChangeArrowheads="1"/>
          </p:cNvSpPr>
          <p:nvPr/>
        </p:nvSpPr>
        <p:spPr bwMode="auto">
          <a:xfrm>
            <a:off x="0" y="2286000"/>
            <a:ext cx="171450" cy="2286000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</a:ln>
        </p:spPr>
        <p:txBody>
          <a:bodyPr wrap="none" anchor="ctr"/>
          <a:lstStyle/>
          <a:p>
            <a:pPr algn="ctr"/>
            <a:endParaRPr lang="tr-TR" altLang="tr-TR" sz="2400">
              <a:latin typeface="Times New Roman" panose="02020603050405020304" pitchFamily="18" charset="0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0" y="4572000"/>
            <a:ext cx="171450" cy="2286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r-TR" altLang="tr-TR" sz="2400">
              <a:latin typeface="Times New Roman" panose="02020603050405020304" pitchFamily="18" charset="0"/>
              <a:cs typeface="+mn-cs"/>
            </a:endParaRPr>
          </a:p>
        </p:txBody>
      </p:sp>
      <p:grpSp>
        <p:nvGrpSpPr>
          <p:cNvPr id="2" name="Grup 9"/>
          <p:cNvGrpSpPr/>
          <p:nvPr/>
        </p:nvGrpSpPr>
        <p:grpSpPr bwMode="auto">
          <a:xfrm>
            <a:off x="5249466" y="960439"/>
            <a:ext cx="3894534" cy="60325"/>
            <a:chOff x="7157258" y="960120"/>
            <a:chExt cx="5034742" cy="58188"/>
          </a:xfrm>
        </p:grpSpPr>
        <p:sp>
          <p:nvSpPr>
            <p:cNvPr id="11" name="Dikdörtgen 10"/>
            <p:cNvSpPr/>
            <p:nvPr/>
          </p:nvSpPr>
          <p:spPr>
            <a:xfrm>
              <a:off x="7157258" y="960120"/>
              <a:ext cx="5034742" cy="58188"/>
            </a:xfrm>
            <a:prstGeom prst="rect">
              <a:avLst/>
            </a:prstGeom>
            <a:solidFill>
              <a:srgbClr val="2308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r-TR" dirty="0"/>
                <a:t>                                                          </a:t>
              </a:r>
            </a:p>
          </p:txBody>
        </p:sp>
        <p:sp>
          <p:nvSpPr>
            <p:cNvPr id="12" name="Dikdörtgen 11"/>
            <p:cNvSpPr/>
            <p:nvPr/>
          </p:nvSpPr>
          <p:spPr>
            <a:xfrm flipV="1">
              <a:off x="9210559" y="960120"/>
              <a:ext cx="1645411" cy="5818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r-TR" dirty="0"/>
                <a:t>              </a:t>
              </a:r>
            </a:p>
          </p:txBody>
        </p:sp>
      </p:grpSp>
      <p:sp>
        <p:nvSpPr>
          <p:cNvPr id="13" name="Dikdörtgen 12"/>
          <p:cNvSpPr/>
          <p:nvPr/>
        </p:nvSpPr>
        <p:spPr>
          <a:xfrm>
            <a:off x="178594" y="6215064"/>
            <a:ext cx="8965406" cy="46037"/>
          </a:xfrm>
          <a:prstGeom prst="rect">
            <a:avLst/>
          </a:prstGeom>
          <a:solidFill>
            <a:srgbClr val="012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sp>
        <p:nvSpPr>
          <p:cNvPr id="23562" name="Metin kutusu 13"/>
          <p:cNvSpPr txBox="1">
            <a:spLocks noChangeArrowheads="1"/>
          </p:cNvSpPr>
          <p:nvPr/>
        </p:nvSpPr>
        <p:spPr bwMode="auto">
          <a:xfrm>
            <a:off x="5940152" y="548680"/>
            <a:ext cx="2820490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tr-TR" sz="1600" dirty="0">
                <a:solidFill>
                  <a:srgbClr val="01236A"/>
                </a:solidFill>
                <a:latin typeface="Calibri" panose="020F0502020204030204" pitchFamily="34" charset="0"/>
              </a:rPr>
              <a:t>eTwinning İstanbul Webinarları </a:t>
            </a:r>
          </a:p>
        </p:txBody>
      </p:sp>
      <p:pic>
        <p:nvPicPr>
          <p:cNvPr id="23563" name="Resim 1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122" y="6335713"/>
            <a:ext cx="803672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AutoShape 2" descr="blob:https://web.whatsapp.com/8da13798-f34e-4aaa-a198-c701a6d4ded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tr-TR"/>
          </a:p>
        </p:txBody>
      </p:sp>
      <p:sp>
        <p:nvSpPr>
          <p:cNvPr id="1028" name="AutoShape 4" descr="blob:https://web.whatsapp.com/8da13798-f34e-4aaa-a198-c701a6d4ded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tr-TR"/>
          </a:p>
        </p:txBody>
      </p:sp>
      <p:sp>
        <p:nvSpPr>
          <p:cNvPr id="1030" name="AutoShape 6" descr="blob:https://web.whatsapp.com/8da13798-f34e-4aaa-a198-c701a6d4ded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tr-TR"/>
          </a:p>
        </p:txBody>
      </p:sp>
      <p:pic>
        <p:nvPicPr>
          <p:cNvPr id="20" name="Picture 19" descr="8da13798-f34e-4aaa-a198-c701a6d4dedb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49466" y="1556792"/>
            <a:ext cx="3563141" cy="2808312"/>
          </a:xfrm>
          <a:prstGeom prst="rect">
            <a:avLst/>
          </a:prstGeom>
        </p:spPr>
      </p:pic>
      <p:pic>
        <p:nvPicPr>
          <p:cNvPr id="18" name="Resim 1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35144" y="4643877"/>
            <a:ext cx="2405008" cy="1325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930</TotalTime>
  <Words>4684</Words>
  <Application>Microsoft Office PowerPoint</Application>
  <PresentationFormat>Ekran Gösterisi (4:3)</PresentationFormat>
  <Paragraphs>372</Paragraphs>
  <Slides>40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40</vt:i4>
      </vt:variant>
    </vt:vector>
  </HeadingPairs>
  <TitlesOfParts>
    <vt:vector size="46" baseType="lpstr">
      <vt:lpstr>Arial</vt:lpstr>
      <vt:lpstr>Calibri</vt:lpstr>
      <vt:lpstr>Cantarell</vt:lpstr>
      <vt:lpstr>Source Sans Pro</vt:lpstr>
      <vt:lpstr>Times New Roman</vt:lpstr>
      <vt:lpstr>Blue Waves</vt:lpstr>
      <vt:lpstr> eTwinning  Kalite Etiketi Başvuru  Süreci 2022</vt:lpstr>
      <vt:lpstr>                   Kalite Etiketi Nedir?</vt:lpstr>
      <vt:lpstr>              ULUSAL KALİTE ETİKETİ</vt:lpstr>
      <vt:lpstr>             AVRUPA KALİTE ETİKETİ</vt:lpstr>
      <vt:lpstr>             </vt:lpstr>
      <vt:lpstr>              ÖĞRENCİ KALİTE ETİKETİ</vt:lpstr>
      <vt:lpstr> </vt:lpstr>
      <vt:lpstr>            ÖNEMLİ</vt:lpstr>
      <vt:lpstr>PowerPoint Sunusu</vt:lpstr>
      <vt:lpstr>Başvuru Yapmadan Önce  Yapılması Gerekenler</vt:lpstr>
      <vt:lpstr>Ulusal Destek Servisi  Kalite Etiketi Değerlendirme Süreci’nde  Nelere Dikkat Eder?</vt:lpstr>
      <vt:lpstr>Projeler, değerlendirme sürecinde 5 kritere  göre değerlendirilir.</vt:lpstr>
      <vt:lpstr>PowerPoint Sunusu</vt:lpstr>
      <vt:lpstr>PowerPoint Sunusu</vt:lpstr>
      <vt:lpstr>       </vt:lpstr>
      <vt:lpstr>KISA AÇIKLAMA BÖLÜMÜ</vt:lpstr>
      <vt:lpstr>            </vt:lpstr>
      <vt:lpstr>ÖRNEK METİN</vt:lpstr>
      <vt:lpstr>            </vt:lpstr>
      <vt:lpstr>            </vt:lpstr>
      <vt:lpstr>            </vt:lpstr>
      <vt:lpstr>Eğitimsel Yenilikçilik  ve Yaratıcılık </vt:lpstr>
      <vt:lpstr>ÖRNEK METİN </vt:lpstr>
      <vt:lpstr>                Müfredata Entegrasyon (Öğretim Programı ile Bütünleştirme) </vt:lpstr>
      <vt:lpstr>ÖRNEK METİN</vt:lpstr>
      <vt:lpstr>PARTNER OKULLAR ARASINDAKİ  İŞBİRLİĞİ (KE alabilmek için bu bölümden minimum 3 puan alınması gereklidir) </vt:lpstr>
      <vt:lpstr>PowerPoint Sunusu</vt:lpstr>
      <vt:lpstr>ÖRNEK METİN</vt:lpstr>
      <vt:lpstr>ÖRNEK METİN</vt:lpstr>
      <vt:lpstr>                            TEKNOLOJİ KULLANIMI (KE alabilmek için bu bölümden minimum 3 puan alınması gereklidir) </vt:lpstr>
      <vt:lpstr>                            ÖRNEK METİN </vt:lpstr>
      <vt:lpstr>                                  ÖRNEK METİN </vt:lpstr>
      <vt:lpstr>             Sonuçlar, Etkileri ve Dökümantasyon </vt:lpstr>
      <vt:lpstr>ÖRNEK METİN</vt:lpstr>
      <vt:lpstr>ÖRNEK METİN</vt:lpstr>
      <vt:lpstr>Bu projeye sizin bireysel olarak katkılarınız nelerdi? (Kısaca açıklayın)</vt:lpstr>
      <vt:lpstr>ÖRNEK METİN</vt:lpstr>
      <vt:lpstr>DIĞER ÖDÜLLER (ILGILI ISE) </vt:lpstr>
      <vt:lpstr>ÖRNEK METİN </vt:lpstr>
      <vt:lpstr>PowerPoint Sunusu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SUNU KONUSU</dc:title>
  <dc:creator>Ceyhan</dc:creator>
  <cp:lastModifiedBy>msi-nb</cp:lastModifiedBy>
  <cp:revision>165</cp:revision>
  <dcterms:created xsi:type="dcterms:W3CDTF">2020-10-24T12:41:00Z</dcterms:created>
  <dcterms:modified xsi:type="dcterms:W3CDTF">2022-04-16T13:29:44Z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1033-11.2.0.9669</vt:lpwstr>
  </property>
</Properties>
</file>